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7"/>
  </p:notesMasterIdLst>
  <p:sldIdLst>
    <p:sldId id="256" r:id="rId2"/>
    <p:sldId id="257" r:id="rId3"/>
    <p:sldId id="277" r:id="rId4"/>
    <p:sldId id="258" r:id="rId5"/>
    <p:sldId id="281" r:id="rId6"/>
    <p:sldId id="259" r:id="rId7"/>
    <p:sldId id="286" r:id="rId8"/>
    <p:sldId id="260" r:id="rId9"/>
    <p:sldId id="261" r:id="rId10"/>
    <p:sldId id="279" r:id="rId11"/>
    <p:sldId id="262" r:id="rId12"/>
    <p:sldId id="278" r:id="rId13"/>
    <p:sldId id="263" r:id="rId14"/>
    <p:sldId id="284" r:id="rId15"/>
    <p:sldId id="264" r:id="rId16"/>
  </p:sldIdLst>
  <p:sldSz cx="9144000" cy="5143500" type="screen16x9"/>
  <p:notesSz cx="6858000" cy="9144000"/>
  <p:embeddedFontLst>
    <p:embeddedFont>
      <p:font typeface="Montserrat" panose="020B0604020202020204" charset="0"/>
      <p:regular r:id="rId18"/>
      <p:bold r:id="rId19"/>
      <p:italic r:id="rId20"/>
      <p:boldItalic r:id="rId21"/>
    </p:embeddedFont>
    <p:embeddedFont>
      <p:font typeface="Roboto" panose="020B0604020202020204" charset="0"/>
      <p:regular r:id="rId22"/>
      <p:bold r:id="rId23"/>
      <p:italic r:id="rId24"/>
      <p:boldItalic r:id="rId25"/>
    </p:embeddedFont>
    <p:embeddedFont>
      <p:font typeface="Lato"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8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f87997393_0_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0169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f87997393_0_8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1f87997393_0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f87997393_0_8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1f87997393_0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96082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f96f5393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f96f5393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f96f5393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f96f5393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75205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f87997393_0_1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f87997393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f87997393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3207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3838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2983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f87997393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f87997393_0_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6" r:id="rId6"/>
    <p:sldLayoutId id="2147483657" r:id="rId7"/>
    <p:sldLayoutId id="2147483659" r:id="rId8"/>
    <p:sldLayoutId id="2147483660" r:id="rId9"/>
    <p:sldLayoutId id="2147483661" r:id="rId10"/>
    <p:sldLayoutId id="214748366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hyperlink" Target="https://www.youtube.com/watch?v=dfxx8wF3Uhs" TargetMode="External"/><Relationship Id="rId3" Type="http://schemas.openxmlformats.org/officeDocument/2006/relationships/hyperlink" Target="https://www.researchgate.net/publication/342268726_Density_Based_Traffic_System_via_IR_Sensor" TargetMode="External"/><Relationship Id="rId7" Type="http://schemas.openxmlformats.org/officeDocument/2006/relationships/hyperlink" Target="https://www.youtube.com/watch?v=Lf0QgLRjuy0"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hyperlink" Target="https://www.martecaustralia.com.au/microwave-sensor-vs-pir-sensor/" TargetMode="External"/><Relationship Id="rId5" Type="http://schemas.openxmlformats.org/officeDocument/2006/relationships/hyperlink" Target="https://rotech.com.au/microwave-vs-infrared-activation-sensors-whats-thedifference/#:~:text=Microwave%20sensors%20are%20highly%20sensitive,erroneously%20or%20trigger%20false%20alarms" TargetMode="External"/><Relationship Id="rId10" Type="http://schemas.openxmlformats.org/officeDocument/2006/relationships/hyperlink" Target="https://github.com/jdesbonnet/RCWL-0516" TargetMode="External"/><Relationship Id="rId4" Type="http://schemas.openxmlformats.org/officeDocument/2006/relationships/hyperlink" Target="https://greenlighting.co.uk/pir-vs-microwave-sensors-need/" TargetMode="External"/><Relationship Id="rId9" Type="http://schemas.openxmlformats.org/officeDocument/2006/relationships/hyperlink" Target="https://www.elprocus.com/rcwl0516-microwave-distance-sensor/"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www.madehow.com/Volume2/TrafficSignal.html#:~:text=The%20housing%20or%20body%20of,is%20designed%20for%20long%20life"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hyperlink" Target="https://dronebotworkshop.com/rcwl-0516-experiments/" TargetMode="External"/><Relationship Id="rId5" Type="http://schemas.openxmlformats.org/officeDocument/2006/relationships/hyperlink" Target="https://www.scitepress.org/Papers/2020/98062/98062.pdf" TargetMode="External"/><Relationship Id="rId4" Type="http://schemas.openxmlformats.org/officeDocument/2006/relationships/hyperlink" Target="https://www.in.gov/dot/div/contracts/standards/rsp/mar05/913T137.pdf"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www.scitepress.org/Papers/2020/98062/98062.pdf"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8" name="Google Shape;228;p17"/>
          <p:cNvPicPr preferRelativeResize="0"/>
          <p:nvPr/>
        </p:nvPicPr>
        <p:blipFill rotWithShape="1">
          <a:blip r:embed="rId3">
            <a:alphaModFix/>
          </a:blip>
          <a:srcRect t="-20438" r="-20438"/>
          <a:stretch/>
        </p:blipFill>
        <p:spPr>
          <a:xfrm>
            <a:off x="2705076" y="827225"/>
            <a:ext cx="4430625" cy="1761574"/>
          </a:xfrm>
          <a:prstGeom prst="rect">
            <a:avLst/>
          </a:prstGeom>
          <a:noFill/>
          <a:ln>
            <a:noFill/>
          </a:ln>
        </p:spPr>
      </p:pic>
      <p:sp>
        <p:nvSpPr>
          <p:cNvPr id="229" name="Google Shape;229;p17"/>
          <p:cNvSpPr txBox="1"/>
          <p:nvPr/>
        </p:nvSpPr>
        <p:spPr>
          <a:xfrm>
            <a:off x="6144000" y="3231422"/>
            <a:ext cx="3000000" cy="114182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GB" dirty="0">
                <a:solidFill>
                  <a:schemeClr val="lt1"/>
                </a:solidFill>
              </a:rPr>
              <a:t>Name: </a:t>
            </a:r>
            <a:r>
              <a:rPr lang="en-GB" dirty="0" smtClean="0">
                <a:solidFill>
                  <a:schemeClr val="lt1"/>
                </a:solidFill>
              </a:rPr>
              <a:t> S MOHANA PRIYA</a:t>
            </a:r>
            <a:endParaRPr dirty="0">
              <a:solidFill>
                <a:schemeClr val="lt1"/>
              </a:solidFill>
            </a:endParaRPr>
          </a:p>
          <a:p>
            <a:pPr marL="0" lvl="0" indent="0" algn="l" rtl="0">
              <a:lnSpc>
                <a:spcPct val="115000"/>
              </a:lnSpc>
              <a:spcBef>
                <a:spcPts val="1200"/>
              </a:spcBef>
              <a:spcAft>
                <a:spcPts val="1200"/>
              </a:spcAft>
              <a:buNone/>
            </a:pPr>
            <a:r>
              <a:rPr lang="en-GB" dirty="0" smtClean="0">
                <a:solidFill>
                  <a:schemeClr val="lt1"/>
                </a:solidFill>
              </a:rPr>
              <a:t>Problem </a:t>
            </a:r>
            <a:r>
              <a:rPr lang="en-GB" dirty="0">
                <a:solidFill>
                  <a:schemeClr val="lt1"/>
                </a:solidFill>
              </a:rPr>
              <a:t>Statement No. </a:t>
            </a:r>
            <a:r>
              <a:rPr lang="en-GB" dirty="0" smtClean="0">
                <a:solidFill>
                  <a:schemeClr val="lt1"/>
                </a:solidFill>
              </a:rPr>
              <a:t>: 1B</a:t>
            </a:r>
            <a:endParaRPr dirty="0">
              <a:solidFill>
                <a:schemeClr val="lt1"/>
              </a:solidFill>
            </a:endParaRPr>
          </a:p>
        </p:txBody>
      </p:sp>
      <p:sp>
        <p:nvSpPr>
          <p:cNvPr id="230" name="Google Shape;230;p17"/>
          <p:cNvSpPr txBox="1"/>
          <p:nvPr/>
        </p:nvSpPr>
        <p:spPr>
          <a:xfrm>
            <a:off x="6361550" y="1130212"/>
            <a:ext cx="2353500" cy="89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dirty="0">
                <a:solidFill>
                  <a:schemeClr val="lt1"/>
                </a:solidFill>
                <a:latin typeface="Times New Roman"/>
                <a:ea typeface="Times New Roman"/>
                <a:cs typeface="Times New Roman"/>
                <a:sym typeface="Times New Roman"/>
              </a:rPr>
              <a:t>BOTASTRA </a:t>
            </a:r>
            <a:r>
              <a:rPr lang="en-GB" sz="1600" dirty="0">
                <a:solidFill>
                  <a:schemeClr val="lt1"/>
                </a:solidFill>
                <a:latin typeface="Times New Roman"/>
                <a:ea typeface="Times New Roman"/>
                <a:cs typeface="Times New Roman"/>
                <a:sym typeface="Times New Roman"/>
              </a:rPr>
              <a:t>presents</a:t>
            </a:r>
            <a:endParaRPr sz="1600" dirty="0">
              <a:solidFill>
                <a:schemeClr val="lt1"/>
              </a:solidFill>
              <a:latin typeface="Times New Roman"/>
              <a:ea typeface="Times New Roman"/>
              <a:cs typeface="Times New Roman"/>
              <a:sym typeface="Times New Roman"/>
            </a:endParaRPr>
          </a:p>
        </p:txBody>
      </p:sp>
      <p:sp>
        <p:nvSpPr>
          <p:cNvPr id="231" name="Google Shape;231;p17"/>
          <p:cNvSpPr txBox="1"/>
          <p:nvPr/>
        </p:nvSpPr>
        <p:spPr>
          <a:xfrm>
            <a:off x="6323400" y="1811367"/>
            <a:ext cx="26412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600" b="1" u="sng" dirty="0">
                <a:solidFill>
                  <a:schemeClr val="lt1"/>
                </a:solidFill>
                <a:latin typeface="Lato"/>
                <a:ea typeface="Lato"/>
                <a:cs typeface="Lato"/>
                <a:sym typeface="Lato"/>
              </a:rPr>
              <a:t>Pitch-a-bot</a:t>
            </a:r>
            <a:endParaRPr sz="3600" b="1" u="sng" dirty="0">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2"/>
          <p:cNvSpPr txBox="1">
            <a:spLocks noGrp="1"/>
          </p:cNvSpPr>
          <p:nvPr>
            <p:ph type="title"/>
          </p:nvPr>
        </p:nvSpPr>
        <p:spPr>
          <a:xfrm>
            <a:off x="1297500" y="726258"/>
            <a:ext cx="6516464" cy="908578"/>
          </a:xfrm>
          <a:prstGeom prst="rect">
            <a:avLst/>
          </a:prstGeom>
        </p:spPr>
        <p:txBody>
          <a:bodyPr spcFirstLastPara="1" wrap="square" lIns="91425" tIns="91425" rIns="91425" bIns="91425" anchor="t" anchorCtr="0">
            <a:noAutofit/>
          </a:bodyPr>
          <a:lstStyle/>
          <a:p>
            <a:pPr lvl="0"/>
            <a:r>
              <a:rPr lang="en-US" b="1" dirty="0" smtClean="0"/>
              <a:t>PROBLEMS FACED</a:t>
            </a:r>
            <a:r>
              <a:rPr lang="en-US" dirty="0" smtClean="0"/>
              <a:t/>
            </a:r>
            <a:br>
              <a:rPr lang="en-US" dirty="0" smtClean="0"/>
            </a:br>
            <a:r>
              <a:rPr lang="en-US" sz="1100" dirty="0"/>
              <a:t/>
            </a:r>
            <a:br>
              <a:rPr lang="en-US" sz="1100" dirty="0"/>
            </a:br>
            <a:r>
              <a:rPr lang="en-US" sz="1100" dirty="0" smtClean="0"/>
              <a:t/>
            </a:r>
            <a:br>
              <a:rPr lang="en-US" sz="1100" dirty="0" smtClean="0"/>
            </a:br>
            <a:r>
              <a:rPr lang="en-US" sz="1100" dirty="0"/>
              <a:t/>
            </a:r>
            <a:br>
              <a:rPr lang="en-US" sz="1100" dirty="0"/>
            </a:br>
            <a:r>
              <a:rPr lang="en-US" sz="1300" dirty="0"/>
              <a:t>Could not get the fritzing part module for RCWL-0516 microwave </a:t>
            </a:r>
            <a:r>
              <a:rPr lang="en-US" sz="1300" dirty="0" smtClean="0"/>
              <a:t>radar motion</a:t>
            </a:r>
            <a:br>
              <a:rPr lang="en-US" sz="1300" dirty="0" smtClean="0"/>
            </a:br>
            <a:r>
              <a:rPr lang="en-US" sz="1300" dirty="0" smtClean="0"/>
              <a:t>sensor to make </a:t>
            </a:r>
            <a:r>
              <a:rPr lang="en-US" sz="1300" dirty="0"/>
              <a:t>the circuit diagram.</a:t>
            </a:r>
            <a:br>
              <a:rPr lang="en-US" sz="1300" dirty="0"/>
            </a:br>
            <a:r>
              <a:rPr lang="en-US" sz="1300" dirty="0" smtClean="0"/>
              <a:t/>
            </a:r>
            <a:br>
              <a:rPr lang="en-US" sz="1300" dirty="0" smtClean="0"/>
            </a:br>
            <a:r>
              <a:rPr lang="en-US" sz="1300" dirty="0" smtClean="0"/>
              <a:t>There </a:t>
            </a:r>
            <a:r>
              <a:rPr lang="en-US" sz="1300" dirty="0"/>
              <a:t>were not many research papers available on the time taken to cross an intersection at different hours and the traffic densities, there was only one available research data </a:t>
            </a:r>
            <a:r>
              <a:rPr lang="en-US" sz="1300" dirty="0" smtClean="0"/>
              <a:t>conducted </a:t>
            </a:r>
            <a:r>
              <a:rPr lang="en-US" sz="1300" dirty="0"/>
              <a:t>in Russia which I used for the interval calculations.</a:t>
            </a:r>
            <a:r>
              <a:rPr lang="en-US" sz="1100" dirty="0" smtClean="0"/>
              <a:t/>
            </a:r>
            <a:br>
              <a:rPr lang="en-US" sz="1100" dirty="0" smtClean="0"/>
            </a:br>
            <a:r>
              <a:rPr lang="en-US" sz="1100" dirty="0"/>
              <a:t/>
            </a:r>
            <a:br>
              <a:rPr lang="en-US" sz="1100" dirty="0"/>
            </a:br>
            <a:r>
              <a:rPr lang="en-US" sz="1100" dirty="0" smtClean="0"/>
              <a:t/>
            </a:r>
            <a:br>
              <a:rPr lang="en-US" sz="1100" dirty="0" smtClean="0"/>
            </a:br>
            <a:endParaRPr dirty="0"/>
          </a:p>
        </p:txBody>
      </p:sp>
      <p:sp>
        <p:nvSpPr>
          <p:cNvPr id="267" name="Google Shape;267;p22"/>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Tree>
    <p:extLst>
      <p:ext uri="{BB962C8B-B14F-4D97-AF65-F5344CB8AC3E}">
        <p14:creationId xmlns:p14="http://schemas.microsoft.com/office/powerpoint/2010/main" val="3465320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3"/>
          <p:cNvSpPr txBox="1">
            <a:spLocks noGrp="1"/>
          </p:cNvSpPr>
          <p:nvPr>
            <p:ph type="title"/>
          </p:nvPr>
        </p:nvSpPr>
        <p:spPr>
          <a:xfrm>
            <a:off x="1239725" y="832957"/>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b="1" dirty="0"/>
              <a:t>TAKEAWAY AND RESOURCES </a:t>
            </a:r>
            <a:endParaRPr b="1" dirty="0"/>
          </a:p>
          <a:p>
            <a:pPr marL="0" lvl="0" indent="0" algn="l" rtl="0">
              <a:lnSpc>
                <a:spcPct val="115000"/>
              </a:lnSpc>
              <a:spcBef>
                <a:spcPts val="1600"/>
              </a:spcBef>
              <a:spcAft>
                <a:spcPts val="0"/>
              </a:spcAft>
              <a:buNone/>
            </a:pPr>
            <a:endParaRPr dirty="0"/>
          </a:p>
          <a:p>
            <a:pPr marL="0" lvl="0" indent="0" algn="l" rtl="0">
              <a:lnSpc>
                <a:spcPct val="115000"/>
              </a:lnSpc>
              <a:spcBef>
                <a:spcPts val="1600"/>
              </a:spcBef>
              <a:spcAft>
                <a:spcPts val="1600"/>
              </a:spcAft>
              <a:buNone/>
            </a:pPr>
            <a:endParaRPr dirty="0"/>
          </a:p>
        </p:txBody>
      </p:sp>
      <p:sp>
        <p:nvSpPr>
          <p:cNvPr id="273" name="Google Shape;273;p23"/>
          <p:cNvSpPr txBox="1">
            <a:spLocks noGrp="1"/>
          </p:cNvSpPr>
          <p:nvPr>
            <p:ph type="body" idx="1"/>
          </p:nvPr>
        </p:nvSpPr>
        <p:spPr>
          <a:xfrm>
            <a:off x="1239725" y="1571178"/>
            <a:ext cx="6627900" cy="2895634"/>
          </a:xfrm>
          <a:prstGeom prst="rect">
            <a:avLst/>
          </a:prstGeom>
        </p:spPr>
        <p:txBody>
          <a:bodyPr spcFirstLastPara="1" wrap="square" lIns="91425" tIns="91425" rIns="91425" bIns="91425" anchor="t" anchorCtr="0">
            <a:spAutoFit/>
          </a:bodyPr>
          <a:lstStyle/>
          <a:p>
            <a:pPr marL="0" lvl="0" indent="0" algn="just" rtl="0">
              <a:spcBef>
                <a:spcPts val="0"/>
              </a:spcBef>
              <a:spcAft>
                <a:spcPts val="1600"/>
              </a:spcAft>
              <a:buNone/>
            </a:pPr>
            <a:r>
              <a:rPr lang="en-US" dirty="0" smtClean="0">
                <a:solidFill>
                  <a:srgbClr val="FFFFFF"/>
                </a:solidFill>
                <a:latin typeface="Montserrat" panose="020B0604020202020204" charset="0"/>
              </a:rPr>
              <a:t>There were many papers and projects that involved the use of IR sensor to monitor the traffic volume and build an Arduino based time adaptive traffic signal control. All of these usually used 4 IR sensors. I chose microwave radar sensor because of it’s better reliability than the IR sensors at higher temperature. The microwave radar sensor uses Doppler’s effect to detect motion because of this it can have an overall coverage of the entire intersection, because of this I could not understand how many sensors we would need for an intersection as well as how  to position them so that it detects only the traffic in a single lane.</a:t>
            </a:r>
          </a:p>
          <a:p>
            <a:pPr marL="0" lvl="0" indent="0" algn="just" rtl="0">
              <a:spcBef>
                <a:spcPts val="0"/>
              </a:spcBef>
              <a:spcAft>
                <a:spcPts val="1600"/>
              </a:spcAft>
              <a:buNone/>
            </a:pPr>
            <a:r>
              <a:rPr lang="en-US" dirty="0" smtClean="0">
                <a:solidFill>
                  <a:srgbClr val="FFFFFF"/>
                </a:solidFill>
                <a:latin typeface="Montserrat" panose="020B0604020202020204" charset="0"/>
              </a:rPr>
              <a:t>I read online articles that microwave radar sensors were used to detect traffic, but could not get specifications related to the exact design.</a:t>
            </a:r>
            <a:endParaRPr dirty="0">
              <a:solidFill>
                <a:srgbClr val="FFFFFF"/>
              </a:solidFill>
              <a:latin typeface="Montserrat" panose="020B06040202020202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3"/>
          <p:cNvSpPr txBox="1">
            <a:spLocks noGrp="1"/>
          </p:cNvSpPr>
          <p:nvPr>
            <p:ph type="title"/>
          </p:nvPr>
        </p:nvSpPr>
        <p:spPr>
          <a:xfrm>
            <a:off x="1297500" y="8420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b="1" dirty="0"/>
              <a:t>TAKEAWAY AND RESOURCES </a:t>
            </a:r>
            <a:endParaRPr b="1" dirty="0"/>
          </a:p>
          <a:p>
            <a:pPr marL="0" lvl="0" indent="0" algn="l" rtl="0">
              <a:lnSpc>
                <a:spcPct val="115000"/>
              </a:lnSpc>
              <a:spcBef>
                <a:spcPts val="1600"/>
              </a:spcBef>
              <a:spcAft>
                <a:spcPts val="0"/>
              </a:spcAft>
              <a:buNone/>
            </a:pPr>
            <a:endParaRPr dirty="0"/>
          </a:p>
          <a:p>
            <a:pPr marL="0" lvl="0" indent="0" algn="l" rtl="0">
              <a:lnSpc>
                <a:spcPct val="115000"/>
              </a:lnSpc>
              <a:spcBef>
                <a:spcPts val="1600"/>
              </a:spcBef>
              <a:spcAft>
                <a:spcPts val="1600"/>
              </a:spcAft>
              <a:buNone/>
            </a:pPr>
            <a:endParaRPr dirty="0"/>
          </a:p>
        </p:txBody>
      </p:sp>
      <p:sp>
        <p:nvSpPr>
          <p:cNvPr id="273" name="Google Shape;273;p23"/>
          <p:cNvSpPr txBox="1">
            <a:spLocks noGrp="1"/>
          </p:cNvSpPr>
          <p:nvPr>
            <p:ph type="body" idx="1"/>
          </p:nvPr>
        </p:nvSpPr>
        <p:spPr>
          <a:xfrm>
            <a:off x="1359550" y="1529813"/>
            <a:ext cx="6627900" cy="1745319"/>
          </a:xfrm>
          <a:prstGeom prst="rect">
            <a:avLst/>
          </a:prstGeom>
        </p:spPr>
        <p:txBody>
          <a:bodyPr spcFirstLastPara="1" wrap="square" lIns="91425" tIns="91425" rIns="91425" bIns="91425" anchor="t" anchorCtr="0">
            <a:spAutoFit/>
          </a:bodyPr>
          <a:lstStyle/>
          <a:p>
            <a:pPr marL="0" lvl="0" indent="0" algn="l" rtl="0">
              <a:spcBef>
                <a:spcPts val="0"/>
              </a:spcBef>
              <a:spcAft>
                <a:spcPts val="1600"/>
              </a:spcAft>
              <a:buNone/>
            </a:pPr>
            <a:r>
              <a:rPr lang="en-US" dirty="0" smtClean="0">
                <a:solidFill>
                  <a:srgbClr val="FFFFFF"/>
                </a:solidFill>
                <a:latin typeface="Montserrat" panose="020B0604020202020204" charset="0"/>
              </a:rPr>
              <a:t>My main idea was to minimize the average delay by optimizing the green time and the clearance time based on AI models and thus creating a real time system but I could not understand the efficiency of such systems when the signals change at unexpected rates.</a:t>
            </a:r>
          </a:p>
          <a:p>
            <a:pPr marL="0" lvl="0" indent="0" algn="l" rtl="0">
              <a:spcBef>
                <a:spcPts val="0"/>
              </a:spcBef>
              <a:spcAft>
                <a:spcPts val="1600"/>
              </a:spcAft>
              <a:buNone/>
            </a:pPr>
            <a:endParaRPr lang="en-US" dirty="0" smtClean="0">
              <a:solidFill>
                <a:srgbClr val="FFFFFF"/>
              </a:solidFill>
              <a:latin typeface="Montserrat" panose="020B0604020202020204" charset="0"/>
            </a:endParaRPr>
          </a:p>
        </p:txBody>
      </p:sp>
    </p:spTree>
    <p:extLst>
      <p:ext uri="{BB962C8B-B14F-4D97-AF65-F5344CB8AC3E}">
        <p14:creationId xmlns:p14="http://schemas.microsoft.com/office/powerpoint/2010/main" val="1514104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4"/>
          <p:cNvSpPr txBox="1">
            <a:spLocks noGrp="1"/>
          </p:cNvSpPr>
          <p:nvPr>
            <p:ph type="title"/>
          </p:nvPr>
        </p:nvSpPr>
        <p:spPr>
          <a:xfrm>
            <a:off x="1212272" y="662263"/>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b="1" dirty="0"/>
              <a:t>RESOURCES </a:t>
            </a:r>
            <a:endParaRPr b="1" dirty="0"/>
          </a:p>
        </p:txBody>
      </p:sp>
      <p:sp>
        <p:nvSpPr>
          <p:cNvPr id="304" name="Google Shape;304;p24"/>
          <p:cNvSpPr txBox="1">
            <a:spLocks noGrp="1"/>
          </p:cNvSpPr>
          <p:nvPr>
            <p:ph type="body" idx="1"/>
          </p:nvPr>
        </p:nvSpPr>
        <p:spPr>
          <a:xfrm>
            <a:off x="1212272" y="1371599"/>
            <a:ext cx="7543800" cy="334587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IR based TSC and IR vs Microwave radar </a:t>
            </a:r>
            <a:r>
              <a:rPr lang="en-US" dirty="0" smtClean="0">
                <a:hlinkClick r:id="rId3"/>
              </a:rPr>
              <a:t>ttps</a:t>
            </a:r>
            <a:r>
              <a:rPr lang="en-US" dirty="0">
                <a:hlinkClick r:id="rId3"/>
              </a:rPr>
              <a:t>://</a:t>
            </a:r>
            <a:r>
              <a:rPr lang="en-US" dirty="0" smtClean="0">
                <a:hlinkClick r:id="rId3"/>
              </a:rPr>
              <a:t>www.researchgate.net/publication/342268726_Density_Based_Traffic_System_via_IR_Sensor</a:t>
            </a:r>
            <a:endParaRPr lang="en-US" dirty="0" smtClean="0"/>
          </a:p>
          <a:p>
            <a:pPr marL="0" lvl="0" indent="0">
              <a:buNone/>
            </a:pPr>
            <a:r>
              <a:rPr lang="en-US" dirty="0">
                <a:hlinkClick r:id="rId4"/>
              </a:rPr>
              <a:t>https://greenlighting.co.uk/pir-vs-microwave-sensors-need</a:t>
            </a:r>
            <a:r>
              <a:rPr lang="en-US" dirty="0" smtClean="0">
                <a:hlinkClick r:id="rId4"/>
              </a:rPr>
              <a:t>/</a:t>
            </a:r>
            <a:endParaRPr lang="en-US" dirty="0" smtClean="0"/>
          </a:p>
          <a:p>
            <a:pPr marL="0" lvl="0" indent="0">
              <a:buNone/>
            </a:pPr>
            <a:r>
              <a:rPr lang="en-US" dirty="0">
                <a:hlinkClick r:id="rId5"/>
              </a:rPr>
              <a:t>https://</a:t>
            </a:r>
            <a:r>
              <a:rPr lang="en-US" dirty="0" smtClean="0">
                <a:hlinkClick r:id="rId5"/>
              </a:rPr>
              <a:t>rotech.com.au/microwave-vs-infrared-activation-sensors-whats-thedifference</a:t>
            </a:r>
            <a:r>
              <a:rPr lang="en-US" dirty="0">
                <a:hlinkClick r:id="rId5"/>
              </a:rPr>
              <a:t>/#:~:</a:t>
            </a:r>
            <a:r>
              <a:rPr lang="en-US" dirty="0" smtClean="0">
                <a:hlinkClick r:id="rId5"/>
              </a:rPr>
              <a:t>text=Microwave%20sensors%20are%20highly%20sensitive,erroneously%20or%20trigger%20false%20alarms</a:t>
            </a:r>
            <a:endParaRPr lang="en-US" dirty="0"/>
          </a:p>
          <a:p>
            <a:pPr marL="0" lvl="0" indent="0">
              <a:buNone/>
            </a:pPr>
            <a:r>
              <a:rPr lang="en-US" dirty="0">
                <a:hlinkClick r:id="rId6"/>
              </a:rPr>
              <a:t>https://www.martecaustralia.com.au/microwave-sensor-vs-pir-sensor</a:t>
            </a:r>
            <a:r>
              <a:rPr lang="en-US" dirty="0" smtClean="0">
                <a:hlinkClick r:id="rId6"/>
              </a:rPr>
              <a:t>/</a:t>
            </a:r>
            <a:endParaRPr lang="en-US" dirty="0" smtClean="0"/>
          </a:p>
          <a:p>
            <a:pPr marL="0" lvl="0" indent="0">
              <a:buNone/>
            </a:pPr>
            <a:r>
              <a:rPr lang="en-US" dirty="0" smtClean="0"/>
              <a:t>FOR FRITZING NEW PART EDITOR:</a:t>
            </a:r>
          </a:p>
          <a:p>
            <a:pPr marL="0" lvl="0" indent="0">
              <a:buNone/>
            </a:pPr>
            <a:r>
              <a:rPr lang="en-US" dirty="0">
                <a:hlinkClick r:id="rId7"/>
              </a:rPr>
              <a:t>https://</a:t>
            </a:r>
            <a:r>
              <a:rPr lang="en-US" dirty="0" smtClean="0">
                <a:hlinkClick r:id="rId7"/>
              </a:rPr>
              <a:t>www.youtube.com/watch?v=Lf0QgLRjuy0</a:t>
            </a:r>
            <a:endParaRPr lang="en-US" dirty="0" smtClean="0"/>
          </a:p>
          <a:p>
            <a:pPr marL="0" lvl="0" indent="0">
              <a:buNone/>
            </a:pPr>
            <a:r>
              <a:rPr lang="en-US" dirty="0">
                <a:hlinkClick r:id="rId8"/>
              </a:rPr>
              <a:t>https://</a:t>
            </a:r>
            <a:r>
              <a:rPr lang="en-US" dirty="0" smtClean="0">
                <a:hlinkClick r:id="rId8"/>
              </a:rPr>
              <a:t>www.youtube.com/watch?v=dfxx8wF3Uhs</a:t>
            </a:r>
            <a:endParaRPr lang="en-US" dirty="0" smtClean="0"/>
          </a:p>
          <a:p>
            <a:pPr marL="0" lvl="0" indent="0">
              <a:buNone/>
            </a:pPr>
            <a:r>
              <a:rPr lang="en-US" dirty="0" smtClean="0"/>
              <a:t>RCWL -0516 datasheet</a:t>
            </a:r>
          </a:p>
          <a:p>
            <a:pPr marL="0" lvl="0" indent="0">
              <a:buNone/>
            </a:pPr>
            <a:r>
              <a:rPr lang="en-US" dirty="0">
                <a:hlinkClick r:id="rId9"/>
              </a:rPr>
              <a:t>https://www.elprocus.com/rcwl0516-microwave-distance-sensor</a:t>
            </a:r>
            <a:r>
              <a:rPr lang="en-US" dirty="0" smtClean="0">
                <a:hlinkClick r:id="rId9"/>
              </a:rPr>
              <a:t>/</a:t>
            </a:r>
            <a:endParaRPr lang="en-US" dirty="0" smtClean="0"/>
          </a:p>
          <a:p>
            <a:pPr marL="0" lvl="0" indent="0">
              <a:buNone/>
            </a:pPr>
            <a:r>
              <a:rPr lang="en-US" dirty="0">
                <a:hlinkClick r:id="rId10"/>
              </a:rPr>
              <a:t>https://</a:t>
            </a:r>
            <a:r>
              <a:rPr lang="en-US" dirty="0" smtClean="0">
                <a:hlinkClick r:id="rId10"/>
              </a:rPr>
              <a:t>github.com/jdesbonnet/RCWL-0516</a:t>
            </a:r>
            <a:endParaRPr lang="en-US" dirty="0" smtClean="0"/>
          </a:p>
          <a:p>
            <a:pPr marL="0" lvl="0" indent="0">
              <a:buNone/>
            </a:pPr>
            <a:r>
              <a:rPr lang="en-US" dirty="0" smtClean="0"/>
              <a:t> </a:t>
            </a:r>
          </a:p>
          <a:p>
            <a:pPr marL="0" lvl="0" indent="0">
              <a:buNone/>
            </a:pPr>
            <a:endParaRPr lang="en-US" dirty="0" smtClean="0"/>
          </a:p>
          <a:p>
            <a:pPr marL="0" lvl="0" indent="0">
              <a:buNone/>
            </a:pPr>
            <a:endParaRPr lang="en-US" dirty="0" smtClean="0"/>
          </a:p>
          <a:p>
            <a:pPr marL="0" lvl="0" indent="0">
              <a:buNone/>
            </a:pPr>
            <a:endParaRPr lang="en-US" dirty="0"/>
          </a:p>
          <a:p>
            <a:pPr marL="0" lvl="0" indent="0">
              <a:buNone/>
            </a:pPr>
            <a:endParaRPr lang="en-US" dirty="0" smtClean="0"/>
          </a:p>
          <a:p>
            <a:pPr marL="0" lvl="0" indent="0">
              <a:buNone/>
            </a:pPr>
            <a:endParaRPr lang="en-US" dirty="0" smtClean="0"/>
          </a:p>
          <a:p>
            <a:pPr marL="0" lvl="0" indent="0">
              <a:buNone/>
            </a:pPr>
            <a:endParaRPr lang="en-US" dirty="0" smtClean="0"/>
          </a:p>
          <a:p>
            <a:pPr marL="0" lvl="0" indent="0">
              <a:buNone/>
            </a:pPr>
            <a:endParaRPr lang="en-US" dirty="0" smtClean="0"/>
          </a:p>
          <a:p>
            <a:pPr marL="0" lvl="0" indent="0">
              <a:buNone/>
            </a:pPr>
            <a:endParaRPr dirty="0"/>
          </a:p>
          <a:p>
            <a:pPr marL="0" lvl="0" indent="0" algn="l" rtl="0">
              <a:spcBef>
                <a:spcPts val="1600"/>
              </a:spcBef>
              <a:spcAft>
                <a:spcPts val="1600"/>
              </a:spcAft>
              <a:buNone/>
            </a:pPr>
            <a:endParaRPr dirty="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4"/>
          <p:cNvSpPr txBox="1">
            <a:spLocks noGrp="1"/>
          </p:cNvSpPr>
          <p:nvPr>
            <p:ph type="title"/>
          </p:nvPr>
        </p:nvSpPr>
        <p:spPr>
          <a:xfrm>
            <a:off x="1170709" y="768266"/>
            <a:ext cx="5796738"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b="1" dirty="0"/>
              <a:t>RESOURCES </a:t>
            </a:r>
            <a:endParaRPr b="1" dirty="0"/>
          </a:p>
        </p:txBody>
      </p:sp>
      <p:sp>
        <p:nvSpPr>
          <p:cNvPr id="304" name="Google Shape;304;p24"/>
          <p:cNvSpPr txBox="1">
            <a:spLocks noGrp="1"/>
          </p:cNvSpPr>
          <p:nvPr>
            <p:ph type="body" idx="1"/>
          </p:nvPr>
        </p:nvSpPr>
        <p:spPr>
          <a:xfrm>
            <a:off x="1170709" y="1415257"/>
            <a:ext cx="6823363" cy="2554072"/>
          </a:xfrm>
          <a:prstGeom prst="rect">
            <a:avLst/>
          </a:prstGeom>
        </p:spPr>
        <p:txBody>
          <a:bodyPr spcFirstLastPara="1" wrap="square" lIns="91425" tIns="91425" rIns="91425" bIns="91425" anchor="t" anchorCtr="0">
            <a:noAutofit/>
          </a:bodyPr>
          <a:lstStyle/>
          <a:p>
            <a:pPr marL="0" lvl="0" indent="0">
              <a:buNone/>
            </a:pPr>
            <a:r>
              <a:rPr lang="en-US" dirty="0" smtClean="0"/>
              <a:t>MATERIALS REQUIRED:</a:t>
            </a:r>
          </a:p>
          <a:p>
            <a:pPr marL="0" lvl="0" indent="0">
              <a:buNone/>
            </a:pPr>
            <a:r>
              <a:rPr lang="en-US" dirty="0">
                <a:hlinkClick r:id="rId3"/>
              </a:rPr>
              <a:t>http://</a:t>
            </a:r>
            <a:r>
              <a:rPr lang="en-US" dirty="0" smtClean="0">
                <a:hlinkClick r:id="rId3"/>
              </a:rPr>
              <a:t>www.madehow.com/Volume2/TrafficSignal.html</a:t>
            </a:r>
            <a:r>
              <a:rPr lang="en-US" dirty="0">
                <a:hlinkClick r:id="rId3"/>
              </a:rPr>
              <a:t>#:~:</a:t>
            </a:r>
            <a:r>
              <a:rPr lang="en-US" dirty="0" smtClean="0">
                <a:hlinkClick r:id="rId3"/>
              </a:rPr>
              <a:t>text=The%20housing%20or%20body%20of,is%20designed%20for%20long%20life</a:t>
            </a:r>
            <a:r>
              <a:rPr lang="en-US" dirty="0" smtClean="0"/>
              <a:t>.</a:t>
            </a:r>
          </a:p>
          <a:p>
            <a:pPr marL="0" lvl="0" indent="0">
              <a:buNone/>
            </a:pPr>
            <a:r>
              <a:rPr lang="en-US" dirty="0" smtClean="0">
                <a:hlinkClick r:id="rId4"/>
              </a:rPr>
              <a:t>https</a:t>
            </a:r>
            <a:r>
              <a:rPr lang="en-US" dirty="0">
                <a:hlinkClick r:id="rId4"/>
              </a:rPr>
              <a:t>://</a:t>
            </a:r>
            <a:r>
              <a:rPr lang="en-US" dirty="0" smtClean="0">
                <a:hlinkClick r:id="rId4"/>
              </a:rPr>
              <a:t>www.in.gov/dot/div/contracts/standards/rsp/mar05/913T137.pdf</a:t>
            </a:r>
            <a:endParaRPr lang="en-US" dirty="0" smtClean="0"/>
          </a:p>
          <a:p>
            <a:pPr marL="0" lvl="0" indent="0">
              <a:buNone/>
            </a:pPr>
            <a:r>
              <a:rPr lang="en-US" dirty="0" smtClean="0"/>
              <a:t>RESEARCH PAPER :</a:t>
            </a:r>
          </a:p>
          <a:p>
            <a:pPr marL="0" lvl="0" indent="0">
              <a:buNone/>
            </a:pPr>
            <a:r>
              <a:rPr lang="en-US" dirty="0">
                <a:hlinkClick r:id="rId5"/>
              </a:rPr>
              <a:t>https://</a:t>
            </a:r>
            <a:r>
              <a:rPr lang="en-US" dirty="0" smtClean="0">
                <a:hlinkClick r:id="rId5"/>
              </a:rPr>
              <a:t>www.scitepress.org/Papers/2020/98062/98062.pdf</a:t>
            </a:r>
            <a:endParaRPr lang="en-US" dirty="0" smtClean="0"/>
          </a:p>
          <a:p>
            <a:pPr marL="0" lvl="0" indent="0">
              <a:buNone/>
            </a:pPr>
            <a:r>
              <a:rPr lang="en-US" dirty="0"/>
              <a:t>Microwave Radar sensor connection:</a:t>
            </a:r>
          </a:p>
          <a:p>
            <a:pPr marL="0" lvl="0" indent="0">
              <a:buNone/>
            </a:pPr>
            <a:r>
              <a:rPr lang="en-US" dirty="0">
                <a:hlinkClick r:id="rId6"/>
              </a:rPr>
              <a:t>https://dronebotworkshop.com/rcwl-0516-experiments/</a:t>
            </a:r>
            <a:endParaRPr lang="en-US" dirty="0"/>
          </a:p>
          <a:p>
            <a:pPr marL="0" lvl="0" indent="0">
              <a:buNone/>
            </a:pPr>
            <a:endParaRPr lang="en-US" dirty="0" smtClean="0"/>
          </a:p>
          <a:p>
            <a:pPr marL="0" lvl="0" indent="0">
              <a:buNone/>
            </a:pPr>
            <a:endParaRPr lang="en-US" dirty="0"/>
          </a:p>
          <a:p>
            <a:pPr marL="0" lvl="0" indent="0">
              <a:buNone/>
            </a:pPr>
            <a:endParaRPr lang="en-US" dirty="0"/>
          </a:p>
          <a:p>
            <a:pPr marL="0" lvl="0" indent="0">
              <a:buNone/>
            </a:pPr>
            <a:endParaRPr lang="en-US" dirty="0" smtClean="0"/>
          </a:p>
          <a:p>
            <a:pPr marL="0" lvl="0" indent="0">
              <a:buNone/>
            </a:pPr>
            <a:r>
              <a:rPr lang="en-US" dirty="0" smtClean="0"/>
              <a:t> </a:t>
            </a:r>
          </a:p>
          <a:p>
            <a:pPr marL="0" lvl="0" indent="0">
              <a:buNone/>
            </a:pPr>
            <a:endParaRPr lang="en-US" dirty="0" smtClean="0"/>
          </a:p>
          <a:p>
            <a:pPr marL="0" lvl="0" indent="0">
              <a:buNone/>
            </a:pPr>
            <a:endParaRPr lang="en-US" dirty="0" smtClean="0"/>
          </a:p>
          <a:p>
            <a:pPr marL="0" lvl="0" indent="0">
              <a:buNone/>
            </a:pPr>
            <a:endParaRPr lang="en-US" dirty="0"/>
          </a:p>
          <a:p>
            <a:pPr marL="0" lvl="0" indent="0">
              <a:buNone/>
            </a:pPr>
            <a:endParaRPr lang="en-US" dirty="0" smtClean="0"/>
          </a:p>
          <a:p>
            <a:pPr marL="0" lvl="0" indent="0">
              <a:buNone/>
            </a:pPr>
            <a:endParaRPr lang="en-US" dirty="0" smtClean="0"/>
          </a:p>
          <a:p>
            <a:pPr marL="0" lvl="0" indent="0">
              <a:buNone/>
            </a:pPr>
            <a:endParaRPr lang="en-US" dirty="0" smtClean="0"/>
          </a:p>
          <a:p>
            <a:pPr marL="0" lvl="0" indent="0">
              <a:buNone/>
            </a:pPr>
            <a:endParaRPr lang="en-US" dirty="0" smtClean="0"/>
          </a:p>
          <a:p>
            <a:pPr marL="0" lvl="0" indent="0">
              <a:buNone/>
            </a:pPr>
            <a:endParaRPr dirty="0"/>
          </a:p>
          <a:p>
            <a:pPr marL="0" lvl="0" indent="0" algn="l" rtl="0">
              <a:spcBef>
                <a:spcPts val="1600"/>
              </a:spcBef>
              <a:spcAft>
                <a:spcPts val="1600"/>
              </a:spcAft>
              <a:buNone/>
            </a:pPr>
            <a:endParaRPr dirty="0">
              <a:solidFill>
                <a:srgbClr val="FFFFFF"/>
              </a:solidFill>
            </a:endParaRPr>
          </a:p>
        </p:txBody>
      </p:sp>
    </p:spTree>
    <p:extLst>
      <p:ext uri="{BB962C8B-B14F-4D97-AF65-F5344CB8AC3E}">
        <p14:creationId xmlns:p14="http://schemas.microsoft.com/office/powerpoint/2010/main" val="1498767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5"/>
          <p:cNvSpPr txBox="1">
            <a:spLocks noGrp="1"/>
          </p:cNvSpPr>
          <p:nvPr>
            <p:ph type="title"/>
          </p:nvPr>
        </p:nvSpPr>
        <p:spPr>
          <a:xfrm>
            <a:off x="645299" y="1833775"/>
            <a:ext cx="3476427" cy="69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400" dirty="0" smtClean="0">
                <a:latin typeface="Roboto" panose="020B0604020202020204" charset="0"/>
                <a:ea typeface="Roboto" panose="020B0604020202020204" charset="0"/>
              </a:rPr>
              <a:t>THANK YOU</a:t>
            </a:r>
            <a:endParaRPr sz="4400" dirty="0">
              <a:latin typeface="Roboto" panose="020B0604020202020204" charset="0"/>
              <a:ea typeface="Roboto" panose="020B0604020202020204" charset="0"/>
            </a:endParaRPr>
          </a:p>
        </p:txBody>
      </p:sp>
      <p:pic>
        <p:nvPicPr>
          <p:cNvPr id="3" name="Picture 2"/>
          <p:cNvPicPr>
            <a:picLocks noChangeAspect="1"/>
          </p:cNvPicPr>
          <p:nvPr/>
        </p:nvPicPr>
        <p:blipFill>
          <a:blip r:embed="rId3"/>
          <a:stretch>
            <a:fillRect/>
          </a:stretch>
        </p:blipFill>
        <p:spPr>
          <a:xfrm>
            <a:off x="5018029" y="2402465"/>
            <a:ext cx="3209925" cy="158764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8"/>
          <p:cNvSpPr txBox="1">
            <a:spLocks noGrp="1"/>
          </p:cNvSpPr>
          <p:nvPr>
            <p:ph type="title"/>
          </p:nvPr>
        </p:nvSpPr>
        <p:spPr>
          <a:xfrm>
            <a:off x="1297500" y="6534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smtClean="0"/>
              <a:t>THE PROBLEM STATEMENT</a:t>
            </a:r>
            <a:endParaRPr b="1" dirty="0"/>
          </a:p>
        </p:txBody>
      </p:sp>
      <p:sp>
        <p:nvSpPr>
          <p:cNvPr id="237" name="Google Shape;237;p18"/>
          <p:cNvSpPr txBox="1"/>
          <p:nvPr/>
        </p:nvSpPr>
        <p:spPr>
          <a:xfrm>
            <a:off x="1373699" y="1162364"/>
            <a:ext cx="86381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b="1" dirty="0" smtClean="0">
                <a:solidFill>
                  <a:srgbClr val="FFFFFF"/>
                </a:solidFill>
                <a:latin typeface="Montserrat"/>
                <a:ea typeface="Montserrat"/>
                <a:cs typeface="Montserrat"/>
                <a:sym typeface="Montserrat"/>
              </a:rPr>
              <a:t>1B</a:t>
            </a:r>
            <a:endParaRPr b="1" dirty="0">
              <a:solidFill>
                <a:srgbClr val="FFFFFF"/>
              </a:solidFill>
            </a:endParaRPr>
          </a:p>
          <a:p>
            <a:pPr marL="0" lvl="0" indent="0" algn="l" rtl="0">
              <a:spcBef>
                <a:spcPts val="0"/>
              </a:spcBef>
              <a:spcAft>
                <a:spcPts val="0"/>
              </a:spcAft>
              <a:buNone/>
            </a:pPr>
            <a:endParaRPr sz="1300" dirty="0">
              <a:solidFill>
                <a:srgbClr val="FFFFFF"/>
              </a:solidFill>
            </a:endParaRPr>
          </a:p>
        </p:txBody>
      </p:sp>
      <p:sp>
        <p:nvSpPr>
          <p:cNvPr id="12" name="Google Shape;242;p18"/>
          <p:cNvSpPr txBox="1">
            <a:spLocks noGrp="1"/>
          </p:cNvSpPr>
          <p:nvPr>
            <p:ph type="body" idx="1"/>
          </p:nvPr>
        </p:nvSpPr>
        <p:spPr>
          <a:xfrm>
            <a:off x="1297500" y="1721783"/>
            <a:ext cx="6627300" cy="2911200"/>
          </a:xfrm>
          <a:prstGeom prst="rect">
            <a:avLst/>
          </a:prstGeom>
        </p:spPr>
        <p:txBody>
          <a:bodyPr spcFirstLastPara="1" wrap="square" lIns="91425" tIns="91425" rIns="91425" bIns="91425" anchor="t" anchorCtr="0">
            <a:noAutofit/>
          </a:bodyPr>
          <a:lstStyle/>
          <a:p>
            <a:pPr marL="0" lvl="0" indent="0" algn="just">
              <a:spcAft>
                <a:spcPts val="1600"/>
              </a:spcAft>
              <a:buNone/>
            </a:pPr>
            <a:r>
              <a:rPr lang="en-US" dirty="0">
                <a:latin typeface="Montserrat" panose="020B0604020202020204" charset="0"/>
              </a:rPr>
              <a:t>In present-day India, Traffic jams are a major problem especially during the peak hours of work during the weekdays in major cities. On any intersection there are moments when the density of traffic on one or more lanes is light and the other lanes </a:t>
            </a:r>
            <a:r>
              <a:rPr lang="en-US" dirty="0">
                <a:solidFill>
                  <a:schemeClr val="bg1"/>
                </a:solidFill>
                <a:latin typeface="Montserrat" panose="020B0604020202020204" charset="0"/>
              </a:rPr>
              <a:t>have a high density. A normal traffic signaling system is incapable of doing anything to optimize this condition, the result of this is traffic jams, fuel wastage and pollution. </a:t>
            </a:r>
            <a:r>
              <a:rPr lang="en-US" dirty="0">
                <a:latin typeface="Montserrat" panose="020B0604020202020204" charset="0"/>
              </a:rPr>
              <a:t>To counter this problem, with the use of </a:t>
            </a:r>
            <a:r>
              <a:rPr lang="en-US" dirty="0" smtClean="0">
                <a:latin typeface="Montserrat" panose="020B0604020202020204" charset="0"/>
              </a:rPr>
              <a:t>sensors , you </a:t>
            </a:r>
            <a:r>
              <a:rPr lang="en-US" dirty="0">
                <a:latin typeface="Montserrat" panose="020B0604020202020204" charset="0"/>
              </a:rPr>
              <a:t>have to come up with an idea to reduce the traffic and maintain free flow of traffic especially during the peak hours. You should also try to make your </a:t>
            </a:r>
            <a:r>
              <a:rPr lang="en-US" dirty="0" smtClean="0">
                <a:latin typeface="Montserrat" panose="020B0604020202020204" charset="0"/>
              </a:rPr>
              <a:t>solution </a:t>
            </a:r>
            <a:r>
              <a:rPr lang="en-US" dirty="0">
                <a:latin typeface="Montserrat" panose="020B0604020202020204" charset="0"/>
              </a:rPr>
              <a:t>as economical as </a:t>
            </a:r>
            <a:r>
              <a:rPr lang="en-US" dirty="0" smtClean="0">
                <a:latin typeface="Montserrat" panose="020B0604020202020204" charset="0"/>
              </a:rPr>
              <a:t>possible.</a:t>
            </a:r>
            <a:endParaRPr dirty="0">
              <a:solidFill>
                <a:srgbClr val="FFFFFF"/>
              </a:solidFill>
              <a:latin typeface="Montserrat" panose="020B060402020202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8"/>
          <p:cNvSpPr txBox="1">
            <a:spLocks noGrp="1"/>
          </p:cNvSpPr>
          <p:nvPr>
            <p:ph type="title"/>
          </p:nvPr>
        </p:nvSpPr>
        <p:spPr>
          <a:xfrm>
            <a:off x="1297500" y="780475"/>
            <a:ext cx="7038900" cy="58299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1" dirty="0" smtClean="0"/>
              <a:t>UNDERSTANDING THE PROBLEM</a:t>
            </a:r>
            <a:endParaRPr b="1" dirty="0"/>
          </a:p>
        </p:txBody>
      </p:sp>
      <p:sp>
        <p:nvSpPr>
          <p:cNvPr id="237" name="Google Shape;237;p18"/>
          <p:cNvSpPr txBox="1"/>
          <p:nvPr/>
        </p:nvSpPr>
        <p:spPr>
          <a:xfrm>
            <a:off x="827141" y="1526679"/>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a:solidFill>
                  <a:srgbClr val="FFFFFF"/>
                </a:solidFill>
                <a:latin typeface="Montserrat"/>
                <a:ea typeface="Montserrat"/>
                <a:cs typeface="Montserrat"/>
                <a:sym typeface="Montserrat"/>
              </a:rPr>
              <a:t>01</a:t>
            </a:r>
            <a:endParaRPr dirty="0">
              <a:solidFill>
                <a:srgbClr val="FFFFFF"/>
              </a:solidFill>
            </a:endParaRPr>
          </a:p>
          <a:p>
            <a:pPr marL="0" lvl="0" indent="0" algn="l" rtl="0">
              <a:spcBef>
                <a:spcPts val="0"/>
              </a:spcBef>
              <a:spcAft>
                <a:spcPts val="0"/>
              </a:spcAft>
              <a:buNone/>
            </a:pPr>
            <a:endParaRPr sz="1300" dirty="0">
              <a:solidFill>
                <a:srgbClr val="FFFFFF"/>
              </a:solidFill>
            </a:endParaRPr>
          </a:p>
        </p:txBody>
      </p:sp>
      <p:sp>
        <p:nvSpPr>
          <p:cNvPr id="238" name="Google Shape;238;p18"/>
          <p:cNvSpPr txBox="1">
            <a:spLocks noGrp="1"/>
          </p:cNvSpPr>
          <p:nvPr>
            <p:ph type="body" idx="1"/>
          </p:nvPr>
        </p:nvSpPr>
        <p:spPr>
          <a:xfrm>
            <a:off x="1663949" y="1526679"/>
            <a:ext cx="6046105" cy="1501842"/>
          </a:xfrm>
          <a:prstGeom prst="rect">
            <a:avLst/>
          </a:prstGeom>
        </p:spPr>
        <p:txBody>
          <a:bodyPr spcFirstLastPara="1" wrap="square" lIns="91425" tIns="91425" rIns="91425" bIns="91425" anchor="t" anchorCtr="0">
            <a:noAutofit/>
          </a:bodyPr>
          <a:lstStyle/>
          <a:p>
            <a:pPr marL="0" lvl="0" indent="0" algn="just">
              <a:spcAft>
                <a:spcPts val="1600"/>
              </a:spcAft>
              <a:buNone/>
            </a:pPr>
            <a:r>
              <a:rPr lang="en-US" sz="1200" dirty="0" smtClean="0">
                <a:solidFill>
                  <a:srgbClr val="FFFFFF"/>
                </a:solidFill>
                <a:latin typeface="Montserrat" panose="020B0604020202020204" charset="0"/>
              </a:rPr>
              <a:t>Traffic congestion is caused mainly due to ever increasing on-road vehicles and infrastructural incapability and the conventional fixed time TSCs </a:t>
            </a:r>
            <a:r>
              <a:rPr lang="en-US" sz="1200" dirty="0">
                <a:latin typeface="Montserrat" panose="020B0604020202020204" charset="0"/>
              </a:rPr>
              <a:t>with predetermined cycle length, split setting </a:t>
            </a:r>
            <a:r>
              <a:rPr lang="en-US" sz="1200" dirty="0" smtClean="0">
                <a:latin typeface="Montserrat" panose="020B0604020202020204" charset="0"/>
              </a:rPr>
              <a:t>plan </a:t>
            </a:r>
            <a:r>
              <a:rPr lang="en-US" sz="1200" dirty="0" smtClean="0">
                <a:solidFill>
                  <a:srgbClr val="FFFFFF"/>
                </a:solidFill>
                <a:latin typeface="Montserrat" panose="020B0604020202020204" charset="0"/>
              </a:rPr>
              <a:t>add to problem by increasing the average delay time at the intersections because at</a:t>
            </a:r>
            <a:r>
              <a:rPr lang="en-US" sz="1200" dirty="0" smtClean="0">
                <a:latin typeface="Montserrat" panose="020B0604020202020204" charset="0"/>
              </a:rPr>
              <a:t> </a:t>
            </a:r>
            <a:r>
              <a:rPr lang="en-US" sz="1200" dirty="0">
                <a:latin typeface="Montserrat" panose="020B0604020202020204" charset="0"/>
              </a:rPr>
              <a:t>any intersection there are moments when the density of traffic on one or more lanes is light and the other lanes have a high density. A normal traffic signaling system is incapable of doing anything to optimize this condition, the result of this is traffic jams</a:t>
            </a:r>
            <a:r>
              <a:rPr lang="en-US" sz="1200" dirty="0" smtClean="0">
                <a:solidFill>
                  <a:srgbClr val="FFFFFF"/>
                </a:solidFill>
              </a:rPr>
              <a:t> .</a:t>
            </a:r>
          </a:p>
        </p:txBody>
      </p:sp>
      <p:sp>
        <p:nvSpPr>
          <p:cNvPr id="239" name="Google Shape;239;p18"/>
          <p:cNvSpPr txBox="1"/>
          <p:nvPr/>
        </p:nvSpPr>
        <p:spPr>
          <a:xfrm>
            <a:off x="827141" y="3288712"/>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a:solidFill>
                  <a:srgbClr val="FFFFFF"/>
                </a:solidFill>
                <a:latin typeface="Montserrat"/>
                <a:ea typeface="Montserrat"/>
                <a:cs typeface="Montserrat"/>
                <a:sym typeface="Montserrat"/>
              </a:rPr>
              <a:t>02</a:t>
            </a:r>
            <a:endParaRPr dirty="0">
              <a:solidFill>
                <a:srgbClr val="FFFFFF"/>
              </a:solidFill>
            </a:endParaRPr>
          </a:p>
          <a:p>
            <a:pPr marL="0" lvl="0" indent="0" algn="l" rtl="0">
              <a:spcBef>
                <a:spcPts val="0"/>
              </a:spcBef>
              <a:spcAft>
                <a:spcPts val="0"/>
              </a:spcAft>
              <a:buNone/>
            </a:pPr>
            <a:endParaRPr sz="1300" dirty="0">
              <a:solidFill>
                <a:srgbClr val="FFFFFF"/>
              </a:solidFill>
            </a:endParaRPr>
          </a:p>
        </p:txBody>
      </p:sp>
      <p:sp>
        <p:nvSpPr>
          <p:cNvPr id="240" name="Google Shape;240;p18"/>
          <p:cNvSpPr txBox="1">
            <a:spLocks noGrp="1"/>
          </p:cNvSpPr>
          <p:nvPr>
            <p:ph type="body" idx="1"/>
          </p:nvPr>
        </p:nvSpPr>
        <p:spPr>
          <a:xfrm>
            <a:off x="1663950" y="3288712"/>
            <a:ext cx="6046104" cy="808800"/>
          </a:xfrm>
          <a:prstGeom prst="rect">
            <a:avLst/>
          </a:prstGeom>
        </p:spPr>
        <p:txBody>
          <a:bodyPr spcFirstLastPara="1" wrap="square" lIns="91425" tIns="91425" rIns="91425" bIns="91425" anchor="t" anchorCtr="0">
            <a:noAutofit/>
          </a:bodyPr>
          <a:lstStyle/>
          <a:p>
            <a:pPr marL="0" lvl="0" indent="0" algn="just">
              <a:spcAft>
                <a:spcPts val="1600"/>
              </a:spcAft>
              <a:buNone/>
            </a:pPr>
            <a:r>
              <a:rPr lang="en-US" sz="1200" dirty="0" smtClean="0">
                <a:solidFill>
                  <a:srgbClr val="FFFFFF"/>
                </a:solidFill>
                <a:latin typeface="Montserrat" panose="020B0604020202020204" charset="0"/>
              </a:rPr>
              <a:t>To optimize the situation i.e. reduce the waiting period and manage the queue length, s</a:t>
            </a:r>
            <a:r>
              <a:rPr lang="en-US" sz="1200" dirty="0" smtClean="0">
                <a:latin typeface="Montserrat" panose="020B0604020202020204" charset="0"/>
              </a:rPr>
              <a:t>ome </a:t>
            </a:r>
            <a:r>
              <a:rPr lang="en-US" sz="1200" dirty="0">
                <a:latin typeface="Montserrat" panose="020B0604020202020204" charset="0"/>
              </a:rPr>
              <a:t>of the TST setting parameters should be able to adapt to the fluctuations in traffic </a:t>
            </a:r>
            <a:r>
              <a:rPr lang="en-US" sz="1200" dirty="0" smtClean="0">
                <a:latin typeface="Montserrat" panose="020B0604020202020204" charset="0"/>
              </a:rPr>
              <a:t>demand based on inputs from different sensors.</a:t>
            </a:r>
            <a:endParaRPr sz="1200" dirty="0">
              <a:solidFill>
                <a:srgbClr val="FFFFFF"/>
              </a:solidFill>
              <a:latin typeface="Montserrat" panose="020B0604020202020204" charset="0"/>
            </a:endParaRPr>
          </a:p>
        </p:txBody>
      </p:sp>
    </p:spTree>
    <p:extLst>
      <p:ext uri="{BB962C8B-B14F-4D97-AF65-F5344CB8AC3E}">
        <p14:creationId xmlns:p14="http://schemas.microsoft.com/office/powerpoint/2010/main" val="374842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9"/>
          <p:cNvSpPr txBox="1">
            <a:spLocks noGrp="1"/>
          </p:cNvSpPr>
          <p:nvPr>
            <p:ph type="title"/>
          </p:nvPr>
        </p:nvSpPr>
        <p:spPr>
          <a:xfrm>
            <a:off x="1297500" y="733186"/>
            <a:ext cx="7038900" cy="61763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smtClean="0"/>
              <a:t>Idea and Approach</a:t>
            </a:r>
            <a:endParaRPr b="1" dirty="0"/>
          </a:p>
        </p:txBody>
      </p:sp>
      <p:sp>
        <p:nvSpPr>
          <p:cNvPr id="248" name="Google Shape;248;p19"/>
          <p:cNvSpPr txBox="1">
            <a:spLocks noGrp="1"/>
          </p:cNvSpPr>
          <p:nvPr>
            <p:ph type="body" idx="1"/>
          </p:nvPr>
        </p:nvSpPr>
        <p:spPr>
          <a:xfrm>
            <a:off x="1299599" y="1350817"/>
            <a:ext cx="6355037" cy="1697183"/>
          </a:xfrm>
          <a:prstGeom prst="rect">
            <a:avLst/>
          </a:prstGeom>
        </p:spPr>
        <p:txBody>
          <a:bodyPr spcFirstLastPara="1" wrap="square" lIns="91425" tIns="91425" rIns="91425" bIns="91425" anchor="t" anchorCtr="0">
            <a:noAutofit/>
          </a:bodyPr>
          <a:lstStyle/>
          <a:p>
            <a:pPr marL="0" indent="0" algn="just">
              <a:spcBef>
                <a:spcPts val="1600"/>
              </a:spcBef>
              <a:spcAft>
                <a:spcPts val="1600"/>
              </a:spcAft>
              <a:buNone/>
            </a:pPr>
            <a:r>
              <a:rPr lang="en-US" sz="1200" dirty="0">
                <a:latin typeface="Montserrat" panose="020B0604020202020204" charset="0"/>
              </a:rPr>
              <a:t>The number of stopped vehicles and the delay can be reduced by increasing the green phase timing for a particular movement. However, an increase in the green time of one traffic movement usually occurs at the expense of increased delay (and also maybe the number of stopped vehicles) in other movements. Sometimes there is no traffic in the other lane and still the waiting continues. Therefore, a good signal timing plan is one that allocates time so that overall traffic performance i.e. average wait delay time and queue length is </a:t>
            </a:r>
            <a:r>
              <a:rPr lang="en-US" sz="1200" dirty="0" smtClean="0">
                <a:latin typeface="Montserrat" panose="020B0604020202020204" charset="0"/>
              </a:rPr>
              <a:t>optimized.</a:t>
            </a:r>
          </a:p>
          <a:p>
            <a:pPr marL="0" indent="0" algn="just">
              <a:spcBef>
                <a:spcPts val="1600"/>
              </a:spcBef>
              <a:spcAft>
                <a:spcPts val="1600"/>
              </a:spcAft>
              <a:buNone/>
            </a:pPr>
            <a:endParaRPr lang="en-US" sz="1100" dirty="0" smtClean="0">
              <a:latin typeface="Montserrat" panose="020B0604020202020204" charset="0"/>
            </a:endParaRPr>
          </a:p>
          <a:p>
            <a:pPr marL="0" indent="0" algn="just">
              <a:spcBef>
                <a:spcPts val="1600"/>
              </a:spcBef>
              <a:spcAft>
                <a:spcPts val="1600"/>
              </a:spcAft>
              <a:buNone/>
            </a:pPr>
            <a:r>
              <a:rPr lang="en-US" sz="1100" dirty="0" smtClean="0">
                <a:latin typeface="Montserrat" panose="020B0604020202020204" charset="0"/>
              </a:rPr>
              <a:t> </a:t>
            </a:r>
          </a:p>
          <a:p>
            <a:pPr marL="0" indent="0" algn="just">
              <a:spcBef>
                <a:spcPts val="1600"/>
              </a:spcBef>
              <a:spcAft>
                <a:spcPts val="1600"/>
              </a:spcAft>
              <a:buNone/>
            </a:pPr>
            <a:endParaRPr lang="en-US" sz="1100" dirty="0" smtClean="0">
              <a:latin typeface="Montserrat" panose="020B0604020202020204" charset="0"/>
            </a:endParaRPr>
          </a:p>
          <a:p>
            <a:pPr marL="0" indent="0" algn="just">
              <a:spcBef>
                <a:spcPts val="1600"/>
              </a:spcBef>
              <a:spcAft>
                <a:spcPts val="1600"/>
              </a:spcAft>
              <a:buNone/>
            </a:pPr>
            <a:endParaRPr lang="en-US" sz="1100" dirty="0" smtClean="0">
              <a:latin typeface="Montserrat" panose="020B0604020202020204" charset="0"/>
            </a:endParaRPr>
          </a:p>
        </p:txBody>
      </p:sp>
      <p:sp>
        <p:nvSpPr>
          <p:cNvPr id="4" name="Google Shape;248;p19"/>
          <p:cNvSpPr txBox="1">
            <a:spLocks/>
          </p:cNvSpPr>
          <p:nvPr/>
        </p:nvSpPr>
        <p:spPr>
          <a:xfrm>
            <a:off x="1299599" y="2933147"/>
            <a:ext cx="6355037" cy="15684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160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pPr marL="0" indent="0" algn="just">
              <a:spcBef>
                <a:spcPts val="1600"/>
              </a:spcBef>
              <a:spcAft>
                <a:spcPts val="1600"/>
              </a:spcAft>
              <a:buFont typeface="Lato"/>
              <a:buNone/>
            </a:pPr>
            <a:r>
              <a:rPr lang="en-US" sz="1200" dirty="0" smtClean="0">
                <a:latin typeface="Montserrat" panose="020B0604020202020204" charset="0"/>
              </a:rPr>
              <a:t>The basic approach is to get traffic density data of  the lanes using the microwave radar sensor (RCWL-0516) and based on the traffic density allotting a green time of specified timing predetermined from various factors such as time required to cross an intersection for a vehicle.</a:t>
            </a:r>
          </a:p>
          <a:p>
            <a:pPr marL="0" indent="0" algn="just">
              <a:spcBef>
                <a:spcPts val="1600"/>
              </a:spcBef>
              <a:spcAft>
                <a:spcPts val="1600"/>
              </a:spcAft>
              <a:buFont typeface="Lato"/>
              <a:buNone/>
            </a:pPr>
            <a:endParaRPr lang="en-US" sz="1100" dirty="0" smtClean="0">
              <a:latin typeface="Montserrat" panose="020B0604020202020204" charset="0"/>
            </a:endParaRPr>
          </a:p>
          <a:p>
            <a:pPr marL="0" indent="0" algn="just">
              <a:spcBef>
                <a:spcPts val="1600"/>
              </a:spcBef>
              <a:spcAft>
                <a:spcPts val="1600"/>
              </a:spcAft>
              <a:buFont typeface="Lato"/>
              <a:buNone/>
            </a:pPr>
            <a:r>
              <a:rPr lang="en-US" sz="1100" dirty="0" smtClean="0">
                <a:latin typeface="Montserrat" panose="020B0604020202020204" charset="0"/>
              </a:rPr>
              <a:t> </a:t>
            </a:r>
          </a:p>
          <a:p>
            <a:pPr marL="0" indent="0" algn="just">
              <a:spcBef>
                <a:spcPts val="1600"/>
              </a:spcBef>
              <a:spcAft>
                <a:spcPts val="1600"/>
              </a:spcAft>
              <a:buFont typeface="Lato"/>
              <a:buNone/>
            </a:pPr>
            <a:endParaRPr lang="en-US" sz="1100" dirty="0" smtClean="0">
              <a:latin typeface="Montserrat" panose="020B0604020202020204" charset="0"/>
            </a:endParaRPr>
          </a:p>
          <a:p>
            <a:pPr marL="0" indent="0" algn="just">
              <a:spcBef>
                <a:spcPts val="1600"/>
              </a:spcBef>
              <a:spcAft>
                <a:spcPts val="1600"/>
              </a:spcAft>
              <a:buFont typeface="Lato"/>
              <a:buNone/>
            </a:pPr>
            <a:endParaRPr lang="en-US" sz="1100" dirty="0" smtClean="0">
              <a:latin typeface="Montserrat" panose="020B06040202020202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9"/>
          <p:cNvSpPr txBox="1">
            <a:spLocks noGrp="1"/>
          </p:cNvSpPr>
          <p:nvPr>
            <p:ph type="title"/>
          </p:nvPr>
        </p:nvSpPr>
        <p:spPr>
          <a:xfrm>
            <a:off x="1242081" y="580788"/>
            <a:ext cx="7038900" cy="679977"/>
          </a:xfrm>
          <a:prstGeom prst="rect">
            <a:avLst/>
          </a:prstGeom>
        </p:spPr>
        <p:txBody>
          <a:bodyPr spcFirstLastPara="1" wrap="square" lIns="91425" tIns="91425" rIns="91425" bIns="91425" anchor="t" anchorCtr="0">
            <a:noAutofit/>
          </a:bodyPr>
          <a:lstStyle/>
          <a:p>
            <a:pPr lvl="0"/>
            <a:r>
              <a:rPr lang="en-GB" b="1" dirty="0" smtClean="0"/>
              <a:t>Idea And Approach</a:t>
            </a:r>
            <a:r>
              <a:rPr lang="en-GB" dirty="0" smtClean="0"/>
              <a:t/>
            </a:r>
            <a:br>
              <a:rPr lang="en-GB" dirty="0" smtClean="0"/>
            </a:br>
            <a:r>
              <a:rPr lang="en-GB" dirty="0" smtClean="0"/>
              <a:t/>
            </a:r>
            <a:br>
              <a:rPr lang="en-GB" dirty="0" smtClean="0"/>
            </a:br>
            <a:endParaRPr sz="1100" dirty="0"/>
          </a:p>
        </p:txBody>
      </p:sp>
      <p:sp>
        <p:nvSpPr>
          <p:cNvPr id="2" name="Text Placeholder 1"/>
          <p:cNvSpPr>
            <a:spLocks noGrp="1"/>
          </p:cNvSpPr>
          <p:nvPr>
            <p:ph type="body" idx="1"/>
          </p:nvPr>
        </p:nvSpPr>
        <p:spPr>
          <a:xfrm>
            <a:off x="1087581" y="1260765"/>
            <a:ext cx="7003473" cy="3297382"/>
          </a:xfrm>
        </p:spPr>
        <p:txBody>
          <a:bodyPr/>
          <a:lstStyle/>
          <a:p>
            <a:pPr marL="146050" indent="0" algn="just">
              <a:buNone/>
            </a:pPr>
            <a:r>
              <a:rPr lang="en-US" sz="1100" dirty="0">
                <a:latin typeface="Montserrat" panose="020B0604020202020204" charset="0"/>
              </a:rPr>
              <a:t>Conventional traffic light uses fixed time which </a:t>
            </a:r>
            <a:r>
              <a:rPr lang="en-US" sz="1100" dirty="0" smtClean="0">
                <a:latin typeface="Montserrat" panose="020B0604020202020204" charset="0"/>
              </a:rPr>
              <a:t>causes 2 main problems .One </a:t>
            </a:r>
            <a:r>
              <a:rPr lang="en-US" sz="1100" dirty="0">
                <a:latin typeface="Montserrat" panose="020B0604020202020204" charset="0"/>
              </a:rPr>
              <a:t>of them is </a:t>
            </a:r>
            <a:r>
              <a:rPr lang="en-US" sz="1100" dirty="0" smtClean="0">
                <a:latin typeface="Montserrat" panose="020B0604020202020204" charset="0"/>
              </a:rPr>
              <a:t>heavy </a:t>
            </a:r>
            <a:r>
              <a:rPr lang="en-US" sz="1100" dirty="0">
                <a:latin typeface="Montserrat" panose="020B0604020202020204" charset="0"/>
              </a:rPr>
              <a:t>traffic </a:t>
            </a:r>
            <a:r>
              <a:rPr lang="en-US" sz="1100" dirty="0" smtClean="0">
                <a:latin typeface="Montserrat" panose="020B0604020202020204" charset="0"/>
              </a:rPr>
              <a:t>jam and hence there is no realization </a:t>
            </a:r>
            <a:r>
              <a:rPr lang="en-US" sz="1100" dirty="0">
                <a:latin typeface="Montserrat" panose="020B0604020202020204" charset="0"/>
              </a:rPr>
              <a:t>on how to measure the level </a:t>
            </a:r>
            <a:r>
              <a:rPr lang="en-US" sz="1100" dirty="0" smtClean="0">
                <a:latin typeface="Montserrat" panose="020B0604020202020204" charset="0"/>
              </a:rPr>
              <a:t>of congestion and to minimize the delay including the green time and the clearance time required for different traffic densities. Another major </a:t>
            </a:r>
            <a:r>
              <a:rPr lang="en-US" sz="1100" dirty="0">
                <a:latin typeface="Montserrat" panose="020B0604020202020204" charset="0"/>
              </a:rPr>
              <a:t>problem with </a:t>
            </a:r>
            <a:r>
              <a:rPr lang="en-US" sz="1100" dirty="0" smtClean="0">
                <a:latin typeface="Montserrat" panose="020B0604020202020204" charset="0"/>
              </a:rPr>
              <a:t>conventional </a:t>
            </a:r>
            <a:r>
              <a:rPr lang="en-US" sz="1100" dirty="0">
                <a:latin typeface="Montserrat" panose="020B0604020202020204" charset="0"/>
              </a:rPr>
              <a:t>traffic lights is when there is no traffic, but the waiting still continues </a:t>
            </a:r>
          </a:p>
          <a:p>
            <a:pPr marL="146050" indent="0" algn="just">
              <a:buNone/>
            </a:pPr>
            <a:endParaRPr lang="en-US" sz="1100" dirty="0" smtClean="0">
              <a:latin typeface="Montserrat" panose="020B0604020202020204" charset="0"/>
            </a:endParaRPr>
          </a:p>
          <a:p>
            <a:pPr marL="146050" indent="0" algn="just">
              <a:buNone/>
            </a:pPr>
            <a:r>
              <a:rPr lang="en-US" sz="1100" dirty="0" smtClean="0">
                <a:latin typeface="Montserrat" panose="020B0604020202020204" charset="0"/>
              </a:rPr>
              <a:t> </a:t>
            </a:r>
            <a:r>
              <a:rPr lang="en-US" sz="1100" dirty="0">
                <a:latin typeface="Montserrat" panose="020B0604020202020204" charset="0"/>
              </a:rPr>
              <a:t>In order to resolve this problem, design of this traffic light will help to reduce traffic jammed at a particular location. This traffic light uses an Arduino UNO microcontroller to create an automation function together with a </a:t>
            </a:r>
            <a:r>
              <a:rPr lang="en-US" sz="1100" dirty="0" smtClean="0">
                <a:latin typeface="Montserrat" panose="020B0604020202020204" charset="0"/>
              </a:rPr>
              <a:t>microwave radar sensor which is better than PIR or IR sensor for the temperatures in India to </a:t>
            </a:r>
            <a:r>
              <a:rPr lang="en-US" sz="1100" dirty="0">
                <a:latin typeface="Montserrat" panose="020B0604020202020204" charset="0"/>
              </a:rPr>
              <a:t>detect the density of the </a:t>
            </a:r>
            <a:r>
              <a:rPr lang="en-US" sz="1100" dirty="0" smtClean="0">
                <a:latin typeface="Montserrat" panose="020B0604020202020204" charset="0"/>
              </a:rPr>
              <a:t>traffic</a:t>
            </a:r>
            <a:r>
              <a:rPr lang="en-US" sz="1100" dirty="0">
                <a:latin typeface="Montserrat" panose="020B0604020202020204" charset="0"/>
              </a:rPr>
              <a:t> </a:t>
            </a:r>
            <a:r>
              <a:rPr lang="en-US" sz="1100" dirty="0" smtClean="0">
                <a:latin typeface="Montserrat" panose="020B0604020202020204" charset="0"/>
              </a:rPr>
              <a:t>and there is not much difference in cost.</a:t>
            </a:r>
          </a:p>
          <a:p>
            <a:pPr marL="146050" indent="0" algn="just">
              <a:buNone/>
            </a:pPr>
            <a:endParaRPr lang="en-US" sz="1100" dirty="0" smtClean="0">
              <a:solidFill>
                <a:schemeClr val="bg1"/>
              </a:solidFill>
              <a:latin typeface="Montserrat" panose="020B0604020202020204" charset="0"/>
            </a:endParaRPr>
          </a:p>
          <a:p>
            <a:pPr marL="146050" indent="0" algn="just">
              <a:buNone/>
            </a:pPr>
            <a:r>
              <a:rPr lang="en-US" sz="1100" dirty="0" smtClean="0">
                <a:solidFill>
                  <a:schemeClr val="bg1"/>
                </a:solidFill>
                <a:latin typeface="Montserrat" panose="020B0604020202020204" charset="0"/>
              </a:rPr>
              <a:t>The </a:t>
            </a:r>
            <a:r>
              <a:rPr lang="en-US" sz="1100" dirty="0">
                <a:solidFill>
                  <a:schemeClr val="bg1"/>
                </a:solidFill>
                <a:latin typeface="Montserrat" panose="020B0604020202020204" charset="0"/>
              </a:rPr>
              <a:t>average time taken for a vehicle to cross an intersection depends on the following factors: </a:t>
            </a:r>
          </a:p>
          <a:p>
            <a:pPr marL="171450" lvl="0" indent="-171450" algn="just">
              <a:buFont typeface="Arial" panose="020B0604020202020204" pitchFamily="34" charset="0"/>
              <a:buChar char="•"/>
            </a:pPr>
            <a:r>
              <a:rPr lang="en-US" sz="1100" dirty="0">
                <a:solidFill>
                  <a:schemeClr val="bg1"/>
                </a:solidFill>
                <a:latin typeface="Montserrat" panose="020B0604020202020204" charset="0"/>
              </a:rPr>
              <a:t>Its relative position from the intersection </a:t>
            </a:r>
          </a:p>
          <a:p>
            <a:pPr marL="171450" lvl="0" indent="-171450" algn="just">
              <a:buFont typeface="Arial" panose="020B0604020202020204" pitchFamily="34" charset="0"/>
              <a:buChar char="•"/>
            </a:pPr>
            <a:r>
              <a:rPr lang="en-US" sz="1100" dirty="0">
                <a:solidFill>
                  <a:schemeClr val="bg1"/>
                </a:solidFill>
                <a:latin typeface="Montserrat" panose="020B0604020202020204" charset="0"/>
              </a:rPr>
              <a:t>how long it takes the driver to notice the light has turned </a:t>
            </a:r>
            <a:r>
              <a:rPr lang="en-US" sz="1100" dirty="0" smtClean="0">
                <a:solidFill>
                  <a:schemeClr val="bg1"/>
                </a:solidFill>
                <a:latin typeface="Montserrat" panose="020B0604020202020204" charset="0"/>
              </a:rPr>
              <a:t>green</a:t>
            </a:r>
          </a:p>
          <a:p>
            <a:pPr marL="171450" indent="-171450" algn="just">
              <a:buFont typeface="Arial" panose="020B0604020202020204" pitchFamily="34" charset="0"/>
              <a:buChar char="•"/>
            </a:pPr>
            <a:r>
              <a:rPr lang="en-US" sz="1100" dirty="0">
                <a:solidFill>
                  <a:schemeClr val="bg1"/>
                </a:solidFill>
                <a:latin typeface="Montserrat" panose="020B0604020202020204" charset="0"/>
              </a:rPr>
              <a:t>how long it takes the driver to put the car in gear and start to accelerate</a:t>
            </a:r>
          </a:p>
          <a:p>
            <a:pPr marL="171450" lvl="0" indent="-171450" algn="just">
              <a:buFont typeface="Arial" panose="020B0604020202020204" pitchFamily="34" charset="0"/>
              <a:buChar char="•"/>
            </a:pPr>
            <a:endParaRPr lang="en-US" sz="1100" dirty="0">
              <a:solidFill>
                <a:schemeClr val="bg1"/>
              </a:solidFill>
              <a:latin typeface="Montserrat" panose="020B0604020202020204" charset="0"/>
            </a:endParaRPr>
          </a:p>
          <a:p>
            <a:pPr marL="146050" indent="0" algn="just">
              <a:buNone/>
            </a:pPr>
            <a:endParaRPr lang="en-US" sz="1100" dirty="0">
              <a:latin typeface="Montserrat" panose="020B0604020202020204" charset="0"/>
            </a:endParaRPr>
          </a:p>
          <a:p>
            <a:pPr marL="146050" indent="0">
              <a:buNone/>
            </a:pPr>
            <a:endParaRPr lang="en-US" sz="1100" dirty="0">
              <a:latin typeface="Montserrat" panose="020B0604020202020204" charset="0"/>
            </a:endParaRPr>
          </a:p>
        </p:txBody>
      </p:sp>
    </p:spTree>
    <p:extLst>
      <p:ext uri="{BB962C8B-B14F-4D97-AF65-F5344CB8AC3E}">
        <p14:creationId xmlns:p14="http://schemas.microsoft.com/office/powerpoint/2010/main" val="3214615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0"/>
          <p:cNvSpPr txBox="1"/>
          <p:nvPr/>
        </p:nvSpPr>
        <p:spPr>
          <a:xfrm>
            <a:off x="498763" y="510370"/>
            <a:ext cx="6456219" cy="406262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900" b="1" dirty="0" smtClean="0">
                <a:solidFill>
                  <a:schemeClr val="lt1"/>
                </a:solidFill>
                <a:latin typeface="Montserrat" panose="020B0604020202020204" charset="0"/>
                <a:ea typeface="Lato"/>
                <a:cs typeface="Lato"/>
                <a:sym typeface="Lato"/>
              </a:rPr>
              <a:t>Idea And Approach</a:t>
            </a:r>
            <a:endParaRPr lang="en-GB" sz="2900" b="1" dirty="0">
              <a:solidFill>
                <a:schemeClr val="lt1"/>
              </a:solidFill>
              <a:latin typeface="Montserrat" panose="020B0604020202020204" charset="0"/>
              <a:ea typeface="Lato"/>
              <a:cs typeface="Lato"/>
              <a:sym typeface="Lato"/>
            </a:endParaRPr>
          </a:p>
          <a:p>
            <a:pPr lvl="0"/>
            <a:endParaRPr lang="en-US" dirty="0" smtClean="0">
              <a:solidFill>
                <a:schemeClr val="bg1"/>
              </a:solidFill>
              <a:latin typeface="Montserrat" panose="020B0604020202020204" charset="0"/>
            </a:endParaRPr>
          </a:p>
          <a:p>
            <a:pPr marL="171450" lvl="0" indent="-171450" algn="just">
              <a:buClr>
                <a:schemeClr val="bg1"/>
              </a:buClr>
              <a:buFont typeface="Arial" panose="020B0604020202020204" pitchFamily="34" charset="0"/>
              <a:buChar char="•"/>
            </a:pPr>
            <a:r>
              <a:rPr lang="en-US" sz="1100" dirty="0" smtClean="0">
                <a:solidFill>
                  <a:schemeClr val="bg1"/>
                </a:solidFill>
                <a:latin typeface="Montserrat" panose="020B0604020202020204" charset="0"/>
              </a:rPr>
              <a:t>How </a:t>
            </a:r>
            <a:r>
              <a:rPr lang="en-US" sz="1100" dirty="0">
                <a:solidFill>
                  <a:schemeClr val="bg1"/>
                </a:solidFill>
                <a:latin typeface="Montserrat" panose="020B0604020202020204" charset="0"/>
              </a:rPr>
              <a:t>far it is across the intersection</a:t>
            </a:r>
          </a:p>
          <a:p>
            <a:pPr marL="171450" lvl="0" indent="-171450" algn="just">
              <a:buClr>
                <a:schemeClr val="bg1"/>
              </a:buClr>
              <a:buFont typeface="Arial" panose="020B0604020202020204" pitchFamily="34" charset="0"/>
              <a:buChar char="•"/>
            </a:pPr>
            <a:r>
              <a:rPr lang="en-US" sz="1100" dirty="0">
                <a:solidFill>
                  <a:schemeClr val="bg1"/>
                </a:solidFill>
                <a:latin typeface="Montserrat" panose="020B0604020202020204" charset="0"/>
              </a:rPr>
              <a:t>how fast they decide to accelerate</a:t>
            </a:r>
          </a:p>
          <a:p>
            <a:pPr marL="171450" lvl="0" indent="-171450" algn="just">
              <a:buClr>
                <a:schemeClr val="bg1"/>
              </a:buClr>
              <a:buFont typeface="Arial" panose="020B0604020202020204" pitchFamily="34" charset="0"/>
              <a:buChar char="•"/>
            </a:pPr>
            <a:r>
              <a:rPr lang="en-US" sz="1100" dirty="0">
                <a:solidFill>
                  <a:schemeClr val="bg1"/>
                </a:solidFill>
                <a:latin typeface="Montserrat" panose="020B0604020202020204" charset="0"/>
              </a:rPr>
              <a:t>What vehicle they are driving</a:t>
            </a:r>
          </a:p>
          <a:p>
            <a:pPr marL="0" lvl="0" indent="0" algn="just">
              <a:buNone/>
            </a:pPr>
            <a:endParaRPr lang="en-US" sz="1100" dirty="0">
              <a:solidFill>
                <a:schemeClr val="bg1"/>
              </a:solidFill>
              <a:latin typeface="Montserrat" panose="020B0604020202020204" charset="0"/>
            </a:endParaRPr>
          </a:p>
          <a:p>
            <a:pPr algn="just"/>
            <a:r>
              <a:rPr lang="en-US" sz="1100" dirty="0" smtClean="0">
                <a:solidFill>
                  <a:schemeClr val="bg1"/>
                </a:solidFill>
                <a:latin typeface="Montserrat" panose="020B0604020202020204" charset="0"/>
              </a:rPr>
              <a:t>Using </a:t>
            </a:r>
            <a:r>
              <a:rPr lang="en-US" sz="1100" dirty="0">
                <a:solidFill>
                  <a:schemeClr val="bg1"/>
                </a:solidFill>
                <a:latin typeface="Montserrat" panose="020B0604020202020204" charset="0"/>
              </a:rPr>
              <a:t>the data of the  research paper  “A Study of the Travel Time of Intersections by Vehicles </a:t>
            </a:r>
            <a:r>
              <a:rPr lang="en-US" sz="1100" dirty="0" smtClean="0">
                <a:solidFill>
                  <a:schemeClr val="bg1"/>
                </a:solidFill>
                <a:latin typeface="Montserrat" panose="020B0604020202020204" charset="0"/>
              </a:rPr>
              <a:t> using   </a:t>
            </a:r>
            <a:r>
              <a:rPr lang="en-US" sz="1100" dirty="0">
                <a:solidFill>
                  <a:schemeClr val="bg1"/>
                </a:solidFill>
                <a:latin typeface="Montserrat" panose="020B0604020202020204" charset="0"/>
              </a:rPr>
              <a:t>Computer Vision” by V. D. Shepelev, A. I. Glushkov , Z. V. Almetova and V. G. </a:t>
            </a:r>
            <a:r>
              <a:rPr lang="en-US" sz="1100" dirty="0" smtClean="0">
                <a:solidFill>
                  <a:schemeClr val="bg1"/>
                </a:solidFill>
                <a:latin typeface="Montserrat" panose="020B0604020202020204" charset="0"/>
              </a:rPr>
              <a:t>Mavrin </a:t>
            </a:r>
            <a:r>
              <a:rPr lang="en-US" sz="1100" dirty="0" smtClean="0">
                <a:hlinkClick r:id="rId3"/>
              </a:rPr>
              <a:t>https</a:t>
            </a:r>
            <a:r>
              <a:rPr lang="en-US" sz="1100" dirty="0">
                <a:hlinkClick r:id="rId3"/>
              </a:rPr>
              <a:t>://</a:t>
            </a:r>
            <a:r>
              <a:rPr lang="en-US" sz="1100" dirty="0" smtClean="0">
                <a:hlinkClick r:id="rId3"/>
              </a:rPr>
              <a:t>www.scitepress.org/Papers/2020/98062/98062.pdf</a:t>
            </a:r>
            <a:r>
              <a:rPr lang="en-US" sz="1100" dirty="0" smtClean="0"/>
              <a:t> </a:t>
            </a:r>
            <a:r>
              <a:rPr lang="en-US" sz="1100" dirty="0" smtClean="0">
                <a:solidFill>
                  <a:schemeClr val="bg1"/>
                </a:solidFill>
                <a:latin typeface="Montserrat" panose="020B0604020202020204" charset="0"/>
              </a:rPr>
              <a:t>for </a:t>
            </a:r>
            <a:r>
              <a:rPr lang="en-US" sz="1100" dirty="0">
                <a:solidFill>
                  <a:schemeClr val="bg1"/>
                </a:solidFill>
                <a:latin typeface="Montserrat" panose="020B0604020202020204" charset="0"/>
              </a:rPr>
              <a:t>the </a:t>
            </a:r>
            <a:r>
              <a:rPr lang="en-US" sz="1100" dirty="0" smtClean="0">
                <a:solidFill>
                  <a:schemeClr val="bg1"/>
                </a:solidFill>
                <a:latin typeface="Montserrat" panose="020B0604020202020204" charset="0"/>
              </a:rPr>
              <a:t>average  </a:t>
            </a:r>
            <a:r>
              <a:rPr lang="en-US" sz="1100" dirty="0">
                <a:solidFill>
                  <a:schemeClr val="bg1"/>
                </a:solidFill>
                <a:latin typeface="Montserrat" panose="020B0604020202020204" charset="0"/>
              </a:rPr>
              <a:t>time taken for a vehicle to cross the intersection the following conclusion has been made. </a:t>
            </a:r>
            <a:endParaRPr lang="en-US" sz="1100" dirty="0" smtClean="0">
              <a:solidFill>
                <a:schemeClr val="bg1"/>
              </a:solidFill>
              <a:latin typeface="Montserrat" panose="020B0604020202020204" charset="0"/>
            </a:endParaRPr>
          </a:p>
          <a:p>
            <a:pPr algn="just"/>
            <a:r>
              <a:rPr lang="en-US" sz="1100" dirty="0" smtClean="0">
                <a:solidFill>
                  <a:schemeClr val="bg1"/>
                </a:solidFill>
                <a:latin typeface="Montserrat" panose="020B0604020202020204" charset="0"/>
              </a:rPr>
              <a:t>	</a:t>
            </a:r>
          </a:p>
          <a:p>
            <a:pPr algn="just"/>
            <a:r>
              <a:rPr lang="en-US" sz="1100" dirty="0">
                <a:solidFill>
                  <a:schemeClr val="bg1"/>
                </a:solidFill>
                <a:latin typeface="Montserrat" panose="020B0604020202020204" charset="0"/>
              </a:rPr>
              <a:t>	</a:t>
            </a:r>
            <a:r>
              <a:rPr lang="en-US" sz="1100" dirty="0" smtClean="0">
                <a:solidFill>
                  <a:schemeClr val="bg1"/>
                </a:solidFill>
                <a:latin typeface="Montserrat" panose="020B0604020202020204" charset="0"/>
              </a:rPr>
              <a:t>Assuming </a:t>
            </a:r>
            <a:r>
              <a:rPr lang="en-US" sz="1100" dirty="0">
                <a:solidFill>
                  <a:schemeClr val="bg1"/>
                </a:solidFill>
                <a:latin typeface="Montserrat" panose="020B0604020202020204" charset="0"/>
              </a:rPr>
              <a:t>average of those values as being the average of the vehicle crossing time, it comes out to be 5.905 s per vehicle. Taking the average time intervals of </a:t>
            </a:r>
            <a:r>
              <a:rPr lang="en-US" sz="1100" dirty="0" smtClean="0">
                <a:solidFill>
                  <a:schemeClr val="bg1"/>
                </a:solidFill>
                <a:latin typeface="Montserrat" panose="020B0604020202020204" charset="0"/>
              </a:rPr>
              <a:t>90 </a:t>
            </a:r>
            <a:r>
              <a:rPr lang="en-US" sz="1100" dirty="0">
                <a:solidFill>
                  <a:schemeClr val="bg1"/>
                </a:solidFill>
                <a:latin typeface="Montserrat" panose="020B0604020202020204" charset="0"/>
              </a:rPr>
              <a:t>secs , 75 secs , 60 secs , 45 secs and 30 secs of green time and 5 sec of clearance time at each signal, the maximum wait time would be 285 secs. With the data assumed above and an average car length of 3m a traffic of about 45 to 50 m will be cleared at the minimum for a green time duration of 90 secs , for 75 sec it would result in clearing 40 m and 60 sec would lead to 30 m and for 45 secs it would be approximately 20m. The 30 secs is a buffer time for the lanes where the traffic isn’t detected within 50 m from the intersection to avoid any mishap.</a:t>
            </a:r>
            <a:endParaRPr lang="en-US" sz="1100" dirty="0">
              <a:latin typeface="Montserrat" panose="020B0604020202020204" charset="0"/>
            </a:endParaRPr>
          </a:p>
          <a:p>
            <a:pPr algn="just"/>
            <a:endParaRPr lang="en-US" sz="1100" dirty="0">
              <a:solidFill>
                <a:schemeClr val="bg1"/>
              </a:solidFill>
              <a:latin typeface="Montserrat" panose="020B0604020202020204" charset="0"/>
            </a:endParaRPr>
          </a:p>
          <a:p>
            <a:pPr marL="146050" lvl="0" indent="0" algn="just">
              <a:buNone/>
            </a:pPr>
            <a:r>
              <a:rPr lang="en-US" sz="1100" dirty="0">
                <a:solidFill>
                  <a:schemeClr val="bg1"/>
                </a:solidFill>
                <a:latin typeface="Montserrat" panose="020B0604020202020204" charset="0"/>
              </a:rPr>
              <a:t>	</a:t>
            </a:r>
            <a:endParaRPr lang="en-US" sz="1100" b="1" i="1" dirty="0">
              <a:latin typeface="Montserrat" panose="020B06040202020202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0"/>
          <p:cNvSpPr txBox="1"/>
          <p:nvPr/>
        </p:nvSpPr>
        <p:spPr>
          <a:xfrm>
            <a:off x="576456" y="468806"/>
            <a:ext cx="6600199" cy="398567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900" b="1" dirty="0" smtClean="0">
                <a:solidFill>
                  <a:schemeClr val="lt1"/>
                </a:solidFill>
                <a:latin typeface="Montserrat" panose="020B0604020202020204" charset="0"/>
                <a:ea typeface="Lato"/>
                <a:cs typeface="Lato"/>
                <a:sym typeface="Lato"/>
              </a:rPr>
              <a:t>COMPONENTS REQUIRED</a:t>
            </a:r>
            <a:endParaRPr lang="en-GB" sz="2900" b="1" dirty="0">
              <a:solidFill>
                <a:schemeClr val="lt1"/>
              </a:solidFill>
              <a:latin typeface="Montserrat" panose="020B0604020202020204" charset="0"/>
              <a:ea typeface="Lato"/>
              <a:cs typeface="Lato"/>
              <a:sym typeface="Lato"/>
            </a:endParaRPr>
          </a:p>
          <a:p>
            <a:pPr lvl="0"/>
            <a:endParaRPr lang="en-US" dirty="0" smtClean="0">
              <a:solidFill>
                <a:schemeClr val="bg1"/>
              </a:solidFill>
              <a:latin typeface="Montserrat" panose="020B0604020202020204" charset="0"/>
            </a:endParaRPr>
          </a:p>
          <a:p>
            <a:pPr marL="171450" lvl="0" indent="-171450">
              <a:buClr>
                <a:schemeClr val="bg1"/>
              </a:buClr>
              <a:buFont typeface="Arial" panose="020B0604020202020204" pitchFamily="34" charset="0"/>
              <a:buChar char="•"/>
            </a:pPr>
            <a:r>
              <a:rPr lang="en-US" sz="1100" dirty="0" smtClean="0">
                <a:solidFill>
                  <a:schemeClr val="bg1"/>
                </a:solidFill>
                <a:latin typeface="Montserrat" panose="020B0604020202020204" charset="0"/>
              </a:rPr>
              <a:t>Arduino </a:t>
            </a:r>
            <a:r>
              <a:rPr lang="en-US" sz="1100" dirty="0">
                <a:solidFill>
                  <a:schemeClr val="bg1"/>
                </a:solidFill>
                <a:latin typeface="Montserrat" panose="020B0604020202020204" charset="0"/>
              </a:rPr>
              <a:t>Mega </a:t>
            </a:r>
            <a:r>
              <a:rPr lang="en-US" sz="1100" dirty="0" smtClean="0">
                <a:solidFill>
                  <a:schemeClr val="bg1"/>
                </a:solidFill>
                <a:latin typeface="Montserrat" panose="020B0604020202020204" charset="0"/>
              </a:rPr>
              <a:t>2560</a:t>
            </a:r>
          </a:p>
          <a:p>
            <a:pPr marL="171450" indent="-171450">
              <a:buClr>
                <a:schemeClr val="bg1"/>
              </a:buClr>
              <a:buFont typeface="Arial" panose="020B0604020202020204" pitchFamily="34" charset="0"/>
              <a:buChar char="•"/>
            </a:pPr>
            <a:r>
              <a:rPr lang="en-US" sz="1100" dirty="0" smtClean="0">
                <a:solidFill>
                  <a:schemeClr val="bg1"/>
                </a:solidFill>
                <a:latin typeface="Montserrat" panose="020B0604020202020204" charset="0"/>
              </a:rPr>
              <a:t>Breadboards</a:t>
            </a:r>
          </a:p>
          <a:p>
            <a:pPr marL="171450" indent="-171450">
              <a:buClr>
                <a:schemeClr val="bg1"/>
              </a:buClr>
              <a:buFont typeface="Arial" panose="020B0604020202020204" pitchFamily="34" charset="0"/>
              <a:buChar char="•"/>
            </a:pPr>
            <a:r>
              <a:rPr lang="en-US" sz="1100" dirty="0" smtClean="0">
                <a:solidFill>
                  <a:schemeClr val="bg1"/>
                </a:solidFill>
                <a:latin typeface="Montserrat" panose="020B0604020202020204" charset="0"/>
              </a:rPr>
              <a:t>Jumper cables</a:t>
            </a:r>
          </a:p>
          <a:p>
            <a:pPr marL="171450" indent="-171450">
              <a:buClr>
                <a:schemeClr val="bg1"/>
              </a:buClr>
              <a:buFont typeface="Arial" panose="020B0604020202020204" pitchFamily="34" charset="0"/>
              <a:buChar char="•"/>
            </a:pPr>
            <a:r>
              <a:rPr lang="en-US" sz="1100" dirty="0">
                <a:solidFill>
                  <a:schemeClr val="bg1"/>
                </a:solidFill>
                <a:latin typeface="Montserrat" panose="020B0604020202020204" charset="0"/>
              </a:rPr>
              <a:t>M</a:t>
            </a:r>
            <a:r>
              <a:rPr lang="en-US" sz="1100" dirty="0" smtClean="0">
                <a:solidFill>
                  <a:schemeClr val="bg1"/>
                </a:solidFill>
                <a:latin typeface="Montserrat" panose="020B0604020202020204" charset="0"/>
              </a:rPr>
              <a:t>icrowave radar sensors  (RCWL -0516)</a:t>
            </a:r>
            <a:endParaRPr lang="en-US" sz="1100" dirty="0">
              <a:solidFill>
                <a:schemeClr val="bg1"/>
              </a:solidFill>
              <a:latin typeface="Montserrat" panose="020B0604020202020204" charset="0"/>
            </a:endParaRPr>
          </a:p>
          <a:p>
            <a:pPr marL="171450" lvl="0" indent="-171450">
              <a:buClr>
                <a:schemeClr val="bg1"/>
              </a:buClr>
              <a:buFont typeface="Arial" panose="020B0604020202020204" pitchFamily="34" charset="0"/>
              <a:buChar char="•"/>
            </a:pPr>
            <a:r>
              <a:rPr lang="en-US" sz="1100" dirty="0" smtClean="0">
                <a:solidFill>
                  <a:schemeClr val="bg1"/>
                </a:solidFill>
                <a:latin typeface="Montserrat" panose="020B0604020202020204" charset="0"/>
              </a:rPr>
              <a:t>Red </a:t>
            </a:r>
            <a:r>
              <a:rPr lang="en-US" sz="1100" dirty="0">
                <a:solidFill>
                  <a:schemeClr val="bg1"/>
                </a:solidFill>
                <a:latin typeface="Montserrat" panose="020B0604020202020204" charset="0"/>
              </a:rPr>
              <a:t>LEDs </a:t>
            </a:r>
          </a:p>
          <a:p>
            <a:pPr marL="171450" lvl="0" indent="-171450">
              <a:buClr>
                <a:schemeClr val="bg1"/>
              </a:buClr>
              <a:buFont typeface="Arial" panose="020B0604020202020204" pitchFamily="34" charset="0"/>
              <a:buChar char="•"/>
            </a:pPr>
            <a:r>
              <a:rPr lang="en-US" sz="1100" dirty="0">
                <a:solidFill>
                  <a:schemeClr val="bg1"/>
                </a:solidFill>
                <a:latin typeface="Montserrat" panose="020B0604020202020204" charset="0"/>
              </a:rPr>
              <a:t>Yellow LEDs </a:t>
            </a:r>
          </a:p>
          <a:p>
            <a:pPr marL="171450" lvl="0" indent="-171450">
              <a:buClr>
                <a:schemeClr val="bg1"/>
              </a:buClr>
              <a:buFont typeface="Arial" panose="020B0604020202020204" pitchFamily="34" charset="0"/>
              <a:buChar char="•"/>
            </a:pPr>
            <a:r>
              <a:rPr lang="en-US" sz="1100" dirty="0">
                <a:solidFill>
                  <a:schemeClr val="bg1"/>
                </a:solidFill>
                <a:latin typeface="Montserrat" panose="020B0604020202020204" charset="0"/>
              </a:rPr>
              <a:t>Green LEDs </a:t>
            </a:r>
          </a:p>
          <a:p>
            <a:pPr marL="171450" lvl="0" indent="-171450">
              <a:buClr>
                <a:schemeClr val="bg1"/>
              </a:buClr>
              <a:buFont typeface="Arial" panose="020B0604020202020204" pitchFamily="34" charset="0"/>
              <a:buChar char="•"/>
            </a:pPr>
            <a:r>
              <a:rPr lang="en-US" sz="1100" dirty="0">
                <a:solidFill>
                  <a:schemeClr val="bg1"/>
                </a:solidFill>
                <a:latin typeface="Montserrat" panose="020B0604020202020204" charset="0"/>
              </a:rPr>
              <a:t>220 ohm resistors </a:t>
            </a:r>
            <a:endParaRPr lang="en-US" sz="1100" dirty="0" smtClean="0">
              <a:solidFill>
                <a:schemeClr val="bg1"/>
              </a:solidFill>
              <a:latin typeface="Montserrat" panose="020B0604020202020204" charset="0"/>
            </a:endParaRPr>
          </a:p>
          <a:p>
            <a:pPr marL="171450" lvl="1" indent="-171450">
              <a:buClr>
                <a:schemeClr val="bg1"/>
              </a:buClr>
              <a:buFont typeface="Arial" panose="020B0604020202020204" pitchFamily="34" charset="0"/>
              <a:buChar char="•"/>
            </a:pPr>
            <a:r>
              <a:rPr lang="en-US" sz="1100" dirty="0" smtClean="0">
                <a:solidFill>
                  <a:schemeClr val="bg1"/>
                </a:solidFill>
                <a:latin typeface="Montserrat" panose="020B0604020202020204" charset="0"/>
              </a:rPr>
              <a:t>Molded polycarbonate.</a:t>
            </a:r>
          </a:p>
          <a:p>
            <a:pPr marL="171450" lvl="0" indent="-171450">
              <a:buClr>
                <a:schemeClr val="bg1"/>
              </a:buClr>
              <a:buFont typeface="Arial" panose="020B0604020202020204" pitchFamily="34" charset="0"/>
              <a:buChar char="•"/>
            </a:pPr>
            <a:r>
              <a:rPr lang="en-US" sz="1100" dirty="0">
                <a:solidFill>
                  <a:schemeClr val="bg1"/>
                </a:solidFill>
                <a:latin typeface="Montserrat" panose="020B0604020202020204" charset="0"/>
              </a:rPr>
              <a:t>The lamps used in traffic lights must be designed for long life and should be partially surrounded by polished metallic reflector which can direct the light forward</a:t>
            </a:r>
            <a:r>
              <a:rPr lang="en-US" sz="1100" dirty="0" smtClean="0">
                <a:solidFill>
                  <a:schemeClr val="bg1"/>
                </a:solidFill>
                <a:latin typeface="Montserrat" panose="020B0604020202020204" charset="0"/>
              </a:rPr>
              <a:t>.</a:t>
            </a:r>
          </a:p>
          <a:p>
            <a:pPr marL="171450" indent="-171450" fontAlgn="base">
              <a:buClr>
                <a:schemeClr val="bg1"/>
              </a:buClr>
              <a:buFont typeface="Arial" panose="020B0604020202020204" pitchFamily="34" charset="0"/>
              <a:buChar char="•"/>
            </a:pPr>
            <a:r>
              <a:rPr lang="en-US" sz="1100" dirty="0">
                <a:solidFill>
                  <a:schemeClr val="bg1"/>
                </a:solidFill>
                <a:latin typeface="Montserrat" panose="020B0604020202020204" charset="0"/>
              </a:rPr>
              <a:t>The lens of every light is made of plastic or tinted glass while the visor (hood) is made of </a:t>
            </a:r>
            <a:r>
              <a:rPr lang="en-US" sz="1100" dirty="0" smtClean="0">
                <a:solidFill>
                  <a:schemeClr val="bg1"/>
                </a:solidFill>
                <a:latin typeface="Montserrat" panose="020B0604020202020204" charset="0"/>
              </a:rPr>
              <a:t>molded </a:t>
            </a:r>
            <a:r>
              <a:rPr lang="en-US" sz="1100" dirty="0">
                <a:solidFill>
                  <a:schemeClr val="bg1"/>
                </a:solidFill>
                <a:latin typeface="Montserrat" panose="020B0604020202020204" charset="0"/>
              </a:rPr>
              <a:t>polycarbonate or aluminium.</a:t>
            </a:r>
          </a:p>
          <a:p>
            <a:r>
              <a:rPr lang="en-US" sz="1100" dirty="0">
                <a:solidFill>
                  <a:schemeClr val="bg1"/>
                </a:solidFill>
              </a:rPr>
              <a:t/>
            </a:r>
            <a:br>
              <a:rPr lang="en-US" sz="1100" dirty="0">
                <a:solidFill>
                  <a:schemeClr val="bg1"/>
                </a:solidFill>
              </a:rPr>
            </a:br>
            <a:endParaRPr lang="en-US" sz="1100" dirty="0" smtClean="0">
              <a:solidFill>
                <a:schemeClr val="bg1"/>
              </a:solidFill>
            </a:endParaRPr>
          </a:p>
          <a:p>
            <a:r>
              <a:rPr lang="en-US" dirty="0" smtClean="0">
                <a:solidFill>
                  <a:schemeClr val="bg1"/>
                </a:solidFill>
                <a:latin typeface="Montserrat" panose="020B0604020202020204" charset="0"/>
              </a:rPr>
              <a:t>SOFTWARE USED </a:t>
            </a:r>
          </a:p>
          <a:p>
            <a:pPr marL="171450" lvl="0" indent="-171450">
              <a:buClr>
                <a:schemeClr val="bg1"/>
              </a:buClr>
              <a:buFont typeface="Arial" panose="020B0604020202020204" pitchFamily="34" charset="0"/>
              <a:buChar char="•"/>
            </a:pPr>
            <a:r>
              <a:rPr lang="en-US" sz="1100" dirty="0" smtClean="0">
                <a:solidFill>
                  <a:schemeClr val="bg1"/>
                </a:solidFill>
                <a:latin typeface="Montserrat" panose="020B0604020202020204" charset="0"/>
              </a:rPr>
              <a:t>Fritzing</a:t>
            </a:r>
          </a:p>
          <a:p>
            <a:pPr lvl="0"/>
            <a:endParaRPr lang="en-US" dirty="0">
              <a:solidFill>
                <a:schemeClr val="bg1"/>
              </a:solidFill>
              <a:latin typeface="Montserrat" panose="020B0604020202020204" charset="0"/>
            </a:endParaRPr>
          </a:p>
        </p:txBody>
      </p:sp>
    </p:spTree>
    <p:extLst>
      <p:ext uri="{BB962C8B-B14F-4D97-AF65-F5344CB8AC3E}">
        <p14:creationId xmlns:p14="http://schemas.microsoft.com/office/powerpoint/2010/main" val="25055517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t>CONNECTION AND CIRCUIT DIAGRAM</a:t>
            </a:r>
            <a:endParaRPr b="1"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260" name="Google Shape;260;p21"/>
          <p:cNvSpPr txBox="1">
            <a:spLocks noGrp="1"/>
          </p:cNvSpPr>
          <p:nvPr>
            <p:ph type="body" idx="1"/>
          </p:nvPr>
        </p:nvSpPr>
        <p:spPr>
          <a:xfrm>
            <a:off x="346364" y="1066175"/>
            <a:ext cx="8116636" cy="1465499"/>
          </a:xfrm>
          <a:prstGeom prst="rect">
            <a:avLst/>
          </a:prstGeom>
          <a:ln>
            <a:noFill/>
          </a:ln>
        </p:spPr>
        <p:txBody>
          <a:bodyPr spcFirstLastPara="1" wrap="square" lIns="91425" tIns="91425" rIns="91425" bIns="91425" anchor="t" anchorCtr="0">
            <a:spAutoFit/>
          </a:bodyPr>
          <a:lstStyle/>
          <a:p>
            <a:pPr marL="0" lvl="0" indent="0" algn="l" rtl="0">
              <a:spcBef>
                <a:spcPts val="1600"/>
              </a:spcBef>
              <a:spcAft>
                <a:spcPts val="1600"/>
              </a:spcAft>
              <a:buNone/>
            </a:pPr>
            <a:endParaRPr lang="en-GB" dirty="0"/>
          </a:p>
          <a:p>
            <a:pPr marL="0" lvl="0" indent="0" algn="l" rtl="0">
              <a:spcBef>
                <a:spcPts val="1600"/>
              </a:spcBef>
              <a:spcAft>
                <a:spcPts val="1600"/>
              </a:spcAft>
              <a:buNone/>
            </a:pPr>
            <a:endParaRPr lang="en-GB" dirty="0" smtClean="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263" t="8635" r="19122" b="13372"/>
          <a:stretch/>
        </p:blipFill>
        <p:spPr>
          <a:xfrm>
            <a:off x="1579610" y="1149301"/>
            <a:ext cx="5818718" cy="338806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2"/>
          <p:cNvSpPr txBox="1">
            <a:spLocks noGrp="1"/>
          </p:cNvSpPr>
          <p:nvPr>
            <p:ph type="title"/>
          </p:nvPr>
        </p:nvSpPr>
        <p:spPr>
          <a:xfrm>
            <a:off x="1394481" y="393750"/>
            <a:ext cx="3798900" cy="4919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t>PSEUDOCODE</a:t>
            </a:r>
            <a:endParaRPr b="1" dirty="0"/>
          </a:p>
        </p:txBody>
      </p:sp>
      <p:sp>
        <p:nvSpPr>
          <p:cNvPr id="266" name="Google Shape;266;p22"/>
          <p:cNvSpPr txBox="1">
            <a:spLocks noGrp="1"/>
          </p:cNvSpPr>
          <p:nvPr>
            <p:ph type="body" idx="1"/>
          </p:nvPr>
        </p:nvSpPr>
        <p:spPr>
          <a:xfrm>
            <a:off x="1394481" y="1050867"/>
            <a:ext cx="7153773" cy="37548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rgbClr val="FFFFFF"/>
              </a:solidFill>
            </a:endParaRPr>
          </a:p>
          <a:p>
            <a:pPr marL="0" lvl="0" indent="0" algn="l" rtl="0">
              <a:spcBef>
                <a:spcPts val="1600"/>
              </a:spcBef>
              <a:spcAft>
                <a:spcPts val="0"/>
              </a:spcAft>
              <a:buNone/>
            </a:pPr>
            <a:endParaRPr dirty="0">
              <a:solidFill>
                <a:srgbClr val="FFFFFF"/>
              </a:solidFill>
            </a:endParaRPr>
          </a:p>
          <a:p>
            <a:pPr marL="0" lvl="0" indent="0" algn="l" rtl="0">
              <a:spcBef>
                <a:spcPts val="1600"/>
              </a:spcBef>
              <a:spcAft>
                <a:spcPts val="1600"/>
              </a:spcAft>
              <a:buNone/>
            </a:pPr>
            <a:endParaRPr dirty="0">
              <a:solidFill>
                <a:srgbClr val="FFFFFF"/>
              </a:solidFill>
            </a:endParaRPr>
          </a:p>
        </p:txBody>
      </p:sp>
      <p:sp>
        <p:nvSpPr>
          <p:cNvPr id="267" name="Google Shape;267;p22"/>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2" name="TextBox 1"/>
          <p:cNvSpPr txBox="1"/>
          <p:nvPr/>
        </p:nvSpPr>
        <p:spPr>
          <a:xfrm>
            <a:off x="1394481" y="1050867"/>
            <a:ext cx="5964382" cy="3754874"/>
          </a:xfrm>
          <a:prstGeom prst="rect">
            <a:avLst/>
          </a:prstGeom>
          <a:noFill/>
        </p:spPr>
        <p:txBody>
          <a:bodyPr wrap="square" rtlCol="0">
            <a:spAutoFit/>
          </a:bodyPr>
          <a:lstStyle/>
          <a:p>
            <a:r>
              <a:rPr lang="en-US" sz="1100" dirty="0">
                <a:solidFill>
                  <a:schemeClr val="bg1"/>
                </a:solidFill>
                <a:latin typeface="Montserrat" panose="020B0604020202020204" charset="0"/>
              </a:rPr>
              <a:t>The Arduino microcontroller will start from signal 1 :</a:t>
            </a:r>
          </a:p>
          <a:p>
            <a:r>
              <a:rPr lang="en-US" sz="1100" dirty="0">
                <a:solidFill>
                  <a:schemeClr val="bg1"/>
                </a:solidFill>
                <a:latin typeface="Montserrat" panose="020B0604020202020204" charset="0"/>
              </a:rPr>
              <a:t>Get the lane stats through </a:t>
            </a:r>
            <a:r>
              <a:rPr lang="en-US" sz="1100" dirty="0" smtClean="0">
                <a:solidFill>
                  <a:schemeClr val="bg1"/>
                </a:solidFill>
                <a:latin typeface="Montserrat" panose="020B0604020202020204" charset="0"/>
              </a:rPr>
              <a:t>RCWL - 0516 </a:t>
            </a:r>
            <a:r>
              <a:rPr lang="en-US" sz="1100" dirty="0">
                <a:solidFill>
                  <a:schemeClr val="bg1"/>
                </a:solidFill>
                <a:latin typeface="Montserrat" panose="020B0604020202020204" charset="0"/>
              </a:rPr>
              <a:t>sensor. </a:t>
            </a:r>
          </a:p>
          <a:p>
            <a:r>
              <a:rPr lang="en-US" sz="1100" dirty="0">
                <a:solidFill>
                  <a:schemeClr val="bg1"/>
                </a:solidFill>
                <a:latin typeface="Montserrat" panose="020B0604020202020204" charset="0"/>
              </a:rPr>
              <a:t>If traffic &gt;= 40m:</a:t>
            </a:r>
          </a:p>
          <a:p>
            <a:r>
              <a:rPr lang="en-US" sz="1100" dirty="0" smtClean="0">
                <a:solidFill>
                  <a:schemeClr val="bg1"/>
                </a:solidFill>
                <a:latin typeface="Montserrat" panose="020B0604020202020204" charset="0"/>
              </a:rPr>
              <a:t>	Green </a:t>
            </a:r>
            <a:r>
              <a:rPr lang="en-US" sz="1100" dirty="0">
                <a:solidFill>
                  <a:schemeClr val="bg1"/>
                </a:solidFill>
                <a:latin typeface="Montserrat" panose="020B0604020202020204" charset="0"/>
              </a:rPr>
              <a:t>time = 90 sec + clearance = 5 sec</a:t>
            </a:r>
          </a:p>
          <a:p>
            <a:r>
              <a:rPr lang="en-US" sz="1100" dirty="0" smtClean="0">
                <a:solidFill>
                  <a:schemeClr val="bg1"/>
                </a:solidFill>
                <a:latin typeface="Montserrat" panose="020B0604020202020204" charset="0"/>
              </a:rPr>
              <a:t>	Switch </a:t>
            </a:r>
            <a:r>
              <a:rPr lang="en-US" sz="1100" dirty="0">
                <a:solidFill>
                  <a:schemeClr val="bg1"/>
                </a:solidFill>
                <a:latin typeface="Montserrat" panose="020B0604020202020204" charset="0"/>
              </a:rPr>
              <a:t>to second lane</a:t>
            </a:r>
          </a:p>
          <a:p>
            <a:r>
              <a:rPr lang="en-US" sz="1100" dirty="0" smtClean="0">
                <a:solidFill>
                  <a:schemeClr val="bg1"/>
                </a:solidFill>
                <a:latin typeface="Montserrat" panose="020B0604020202020204" charset="0"/>
              </a:rPr>
              <a:t>else </a:t>
            </a:r>
            <a:r>
              <a:rPr lang="en-US" sz="1100" dirty="0">
                <a:solidFill>
                  <a:schemeClr val="bg1"/>
                </a:solidFill>
                <a:latin typeface="Montserrat" panose="020B0604020202020204" charset="0"/>
              </a:rPr>
              <a:t>if traffic &gt;=30 m </a:t>
            </a:r>
          </a:p>
          <a:p>
            <a:r>
              <a:rPr lang="en-US" sz="1100" dirty="0" smtClean="0">
                <a:solidFill>
                  <a:schemeClr val="bg1"/>
                </a:solidFill>
                <a:latin typeface="Montserrat" panose="020B0604020202020204" charset="0"/>
              </a:rPr>
              <a:t>	Green </a:t>
            </a:r>
            <a:r>
              <a:rPr lang="en-US" sz="1100" dirty="0">
                <a:solidFill>
                  <a:schemeClr val="bg1"/>
                </a:solidFill>
                <a:latin typeface="Montserrat" panose="020B0604020202020204" charset="0"/>
              </a:rPr>
              <a:t>time = 75 sec + clearance = 5 sec</a:t>
            </a:r>
          </a:p>
          <a:p>
            <a:r>
              <a:rPr lang="en-US" sz="1100" dirty="0" smtClean="0">
                <a:solidFill>
                  <a:schemeClr val="bg1"/>
                </a:solidFill>
                <a:latin typeface="Montserrat" panose="020B0604020202020204" charset="0"/>
              </a:rPr>
              <a:t>	Switch </a:t>
            </a:r>
            <a:r>
              <a:rPr lang="en-US" sz="1100" dirty="0">
                <a:solidFill>
                  <a:schemeClr val="bg1"/>
                </a:solidFill>
                <a:latin typeface="Montserrat" panose="020B0604020202020204" charset="0"/>
              </a:rPr>
              <a:t>to second lane</a:t>
            </a:r>
          </a:p>
          <a:p>
            <a:r>
              <a:rPr lang="en-US" sz="1100" dirty="0">
                <a:solidFill>
                  <a:schemeClr val="bg1"/>
                </a:solidFill>
                <a:latin typeface="Montserrat" panose="020B0604020202020204" charset="0"/>
              </a:rPr>
              <a:t>else if traffic &gt; 20 m</a:t>
            </a:r>
          </a:p>
          <a:p>
            <a:pPr lvl="2"/>
            <a:r>
              <a:rPr lang="en-US" sz="1100" dirty="0" smtClean="0">
                <a:solidFill>
                  <a:schemeClr val="bg1"/>
                </a:solidFill>
                <a:latin typeface="Montserrat" panose="020B0604020202020204" charset="0"/>
              </a:rPr>
              <a:t>	Green </a:t>
            </a:r>
            <a:r>
              <a:rPr lang="en-US" sz="1100" dirty="0">
                <a:solidFill>
                  <a:schemeClr val="bg1"/>
                </a:solidFill>
                <a:latin typeface="Montserrat" panose="020B0604020202020204" charset="0"/>
              </a:rPr>
              <a:t>time = 60 sec + clearance = 5 sec</a:t>
            </a:r>
          </a:p>
          <a:p>
            <a:pPr lvl="2"/>
            <a:r>
              <a:rPr lang="en-US" sz="1100" dirty="0" smtClean="0">
                <a:solidFill>
                  <a:schemeClr val="bg1"/>
                </a:solidFill>
                <a:latin typeface="Montserrat" panose="020B0604020202020204" charset="0"/>
              </a:rPr>
              <a:t>	Switch </a:t>
            </a:r>
            <a:r>
              <a:rPr lang="en-US" sz="1100" dirty="0">
                <a:solidFill>
                  <a:schemeClr val="bg1"/>
                </a:solidFill>
                <a:latin typeface="Montserrat" panose="020B0604020202020204" charset="0"/>
              </a:rPr>
              <a:t>to second lane</a:t>
            </a:r>
          </a:p>
          <a:p>
            <a:r>
              <a:rPr lang="en-US" sz="1100" dirty="0">
                <a:solidFill>
                  <a:schemeClr val="bg1"/>
                </a:solidFill>
                <a:latin typeface="Montserrat" panose="020B0604020202020204" charset="0"/>
              </a:rPr>
              <a:t> e</a:t>
            </a:r>
            <a:r>
              <a:rPr lang="en-US" sz="1100" dirty="0" smtClean="0">
                <a:solidFill>
                  <a:schemeClr val="bg1"/>
                </a:solidFill>
                <a:latin typeface="Montserrat" panose="020B0604020202020204" charset="0"/>
              </a:rPr>
              <a:t>lse </a:t>
            </a:r>
            <a:r>
              <a:rPr lang="en-US" sz="1100" dirty="0">
                <a:solidFill>
                  <a:schemeClr val="bg1"/>
                </a:solidFill>
                <a:latin typeface="Montserrat" panose="020B0604020202020204" charset="0"/>
              </a:rPr>
              <a:t>if traffic &gt; 10m</a:t>
            </a:r>
          </a:p>
          <a:p>
            <a:r>
              <a:rPr lang="en-US" sz="1100" dirty="0" smtClean="0">
                <a:solidFill>
                  <a:schemeClr val="bg1"/>
                </a:solidFill>
                <a:latin typeface="Montserrat" panose="020B0604020202020204" charset="0"/>
              </a:rPr>
              <a:t>	Switch </a:t>
            </a:r>
            <a:r>
              <a:rPr lang="en-US" sz="1100" dirty="0">
                <a:solidFill>
                  <a:schemeClr val="bg1"/>
                </a:solidFill>
                <a:latin typeface="Montserrat" panose="020B0604020202020204" charset="0"/>
              </a:rPr>
              <a:t>to second lane</a:t>
            </a:r>
          </a:p>
          <a:p>
            <a:r>
              <a:rPr lang="en-US" sz="1100" dirty="0" smtClean="0">
                <a:solidFill>
                  <a:schemeClr val="bg1"/>
                </a:solidFill>
                <a:latin typeface="Montserrat" panose="020B0604020202020204" charset="0"/>
              </a:rPr>
              <a:t>	Green </a:t>
            </a:r>
            <a:r>
              <a:rPr lang="en-US" sz="1100" dirty="0">
                <a:solidFill>
                  <a:schemeClr val="bg1"/>
                </a:solidFill>
                <a:latin typeface="Montserrat" panose="020B0604020202020204" charset="0"/>
              </a:rPr>
              <a:t>time =</a:t>
            </a:r>
            <a:r>
              <a:rPr lang="en-US" sz="1100" dirty="0" smtClean="0">
                <a:solidFill>
                  <a:schemeClr val="bg1"/>
                </a:solidFill>
                <a:latin typeface="Montserrat" panose="020B0604020202020204" charset="0"/>
              </a:rPr>
              <a:t> </a:t>
            </a:r>
            <a:r>
              <a:rPr lang="en-US" sz="1100" dirty="0">
                <a:solidFill>
                  <a:schemeClr val="bg1"/>
                </a:solidFill>
                <a:latin typeface="Montserrat" panose="020B0604020202020204" charset="0"/>
              </a:rPr>
              <a:t>45 secs + clearance = 5 sec</a:t>
            </a:r>
          </a:p>
          <a:p>
            <a:r>
              <a:rPr lang="en-US" sz="1100" dirty="0" smtClean="0">
                <a:solidFill>
                  <a:schemeClr val="bg1"/>
                </a:solidFill>
                <a:latin typeface="Montserrat" panose="020B0604020202020204" charset="0"/>
              </a:rPr>
              <a:t> else </a:t>
            </a:r>
            <a:endParaRPr lang="en-US" sz="1100" dirty="0">
              <a:solidFill>
                <a:schemeClr val="bg1"/>
              </a:solidFill>
              <a:latin typeface="Montserrat" panose="020B0604020202020204" charset="0"/>
            </a:endParaRPr>
          </a:p>
          <a:p>
            <a:r>
              <a:rPr lang="en-US" sz="1100" dirty="0" smtClean="0">
                <a:solidFill>
                  <a:schemeClr val="bg1"/>
                </a:solidFill>
                <a:latin typeface="Montserrat" panose="020B0604020202020204" charset="0"/>
              </a:rPr>
              <a:t>	Green </a:t>
            </a:r>
            <a:r>
              <a:rPr lang="en-US" sz="1100" dirty="0">
                <a:solidFill>
                  <a:schemeClr val="bg1"/>
                </a:solidFill>
                <a:latin typeface="Montserrat" panose="020B0604020202020204" charset="0"/>
              </a:rPr>
              <a:t>time = 30 secs</a:t>
            </a:r>
          </a:p>
          <a:p>
            <a:r>
              <a:rPr lang="en-US" sz="1100" dirty="0" smtClean="0">
                <a:solidFill>
                  <a:schemeClr val="bg1"/>
                </a:solidFill>
                <a:latin typeface="Montserrat" panose="020B0604020202020204" charset="0"/>
              </a:rPr>
              <a:t>	Switch </a:t>
            </a:r>
            <a:r>
              <a:rPr lang="en-US" sz="1100" dirty="0">
                <a:solidFill>
                  <a:schemeClr val="bg1"/>
                </a:solidFill>
                <a:latin typeface="Montserrat" panose="020B0604020202020204" charset="0"/>
              </a:rPr>
              <a:t>to second lane</a:t>
            </a:r>
          </a:p>
          <a:p>
            <a:r>
              <a:rPr lang="en-US" sz="1100" dirty="0" smtClean="0">
                <a:solidFill>
                  <a:schemeClr val="bg1"/>
                </a:solidFill>
                <a:latin typeface="Montserrat" panose="020B0604020202020204" charset="0"/>
              </a:rPr>
              <a:t>//This </a:t>
            </a:r>
            <a:r>
              <a:rPr lang="en-US" sz="1100" dirty="0">
                <a:solidFill>
                  <a:schemeClr val="bg1"/>
                </a:solidFill>
                <a:latin typeface="Montserrat" panose="020B0604020202020204" charset="0"/>
              </a:rPr>
              <a:t>continues similarly for the other lanes</a:t>
            </a:r>
            <a:r>
              <a:rPr lang="en-US" sz="1100" dirty="0" smtClean="0">
                <a:solidFill>
                  <a:schemeClr val="bg1"/>
                </a:solidFill>
                <a:latin typeface="Montserrat" panose="020B0604020202020204" charset="0"/>
              </a:rPr>
              <a:t>.</a:t>
            </a:r>
          </a:p>
          <a:p>
            <a:endParaRPr lang="en-US" sz="1000" dirty="0">
              <a:solidFill>
                <a:schemeClr val="bg1"/>
              </a:solidFill>
              <a:latin typeface="Montserrat" panose="020B0604020202020204" charset="0"/>
            </a:endParaRPr>
          </a:p>
          <a:p>
            <a:r>
              <a:rPr lang="en-US" sz="800" i="1" dirty="0" smtClean="0">
                <a:solidFill>
                  <a:schemeClr val="bg1"/>
                </a:solidFill>
                <a:latin typeface="Montserrat" panose="020B0604020202020204" charset="0"/>
              </a:rPr>
              <a:t>#NOTE: The time intervals taken here are based on approximate values considering the research paper. It is clearly understood that the intersection is quite long to cross and the queue length of even 50 m means a large volume and no. of vehicles. Also the timing settings for a particular intersection will differ and above is only for the intersection under consideration.</a:t>
            </a:r>
            <a:endParaRPr lang="en-US" sz="800" i="1" dirty="0">
              <a:solidFill>
                <a:schemeClr val="bg1"/>
              </a:solidFill>
              <a:latin typeface="Montserrat" panose="020B0604020202020204" charset="0"/>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4582</TotalTime>
  <Words>1515</Words>
  <Application>Microsoft Office PowerPoint</Application>
  <PresentationFormat>On-screen Show (16:9)</PresentationFormat>
  <Paragraphs>125</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Times New Roman</vt:lpstr>
      <vt:lpstr>Montserrat</vt:lpstr>
      <vt:lpstr>Roboto</vt:lpstr>
      <vt:lpstr>Lato</vt:lpstr>
      <vt:lpstr>Focus</vt:lpstr>
      <vt:lpstr>PowerPoint Presentation</vt:lpstr>
      <vt:lpstr>THE PROBLEM STATEMENT</vt:lpstr>
      <vt:lpstr>UNDERSTANDING THE PROBLEM</vt:lpstr>
      <vt:lpstr>Idea and Approach</vt:lpstr>
      <vt:lpstr>Idea And Approach  </vt:lpstr>
      <vt:lpstr>PowerPoint Presentation</vt:lpstr>
      <vt:lpstr>PowerPoint Presentation</vt:lpstr>
      <vt:lpstr>CONNECTION AND CIRCUIT DIAGRAM  </vt:lpstr>
      <vt:lpstr>PSEUDOCODE</vt:lpstr>
      <vt:lpstr>PROBLEMS FACED    Could not get the fritzing part module for RCWL-0516 microwave radar motion sensor to make the circuit diagram.  There were not many research papers available on the time taken to cross an intersection at different hours and the traffic densities, there was only one available research data conducted in Russia which I used for the interval calculations.   </vt:lpstr>
      <vt:lpstr>TAKEAWAY AND RESOURCES   </vt:lpstr>
      <vt:lpstr>TAKEAWAY AND RESOURCES   </vt:lpstr>
      <vt:lpstr>RESOURCES </vt:lpstr>
      <vt:lpstr>RESOURCES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asara saravanan</dc:creator>
  <cp:lastModifiedBy>asara saravanan</cp:lastModifiedBy>
  <cp:revision>198</cp:revision>
  <dcterms:modified xsi:type="dcterms:W3CDTF">2023-03-20T16:50:48Z</dcterms:modified>
</cp:coreProperties>
</file>